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58" r:id="rId4"/>
    <p:sldId id="275" r:id="rId5"/>
    <p:sldId id="259" r:id="rId6"/>
    <p:sldId id="274" r:id="rId7"/>
    <p:sldId id="262" r:id="rId8"/>
    <p:sldId id="260"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87" autoAdjust="0"/>
  </p:normalViewPr>
  <p:slideViewPr>
    <p:cSldViewPr>
      <p:cViewPr varScale="1">
        <p:scale>
          <a:sx n="64" d="100"/>
          <a:sy n="64" d="100"/>
        </p:scale>
        <p:origin x="-1074" y="-108"/>
      </p:cViewPr>
      <p:guideLst>
        <p:guide orient="horz" pos="2160"/>
        <p:guide pos="2880"/>
      </p:guideLst>
    </p:cSldViewPr>
  </p:slideViewPr>
  <p:outlineViewPr>
    <p:cViewPr>
      <p:scale>
        <a:sx n="33" d="100"/>
        <a:sy n="33" d="100"/>
      </p:scale>
      <p:origin x="0" y="560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60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2097D2-41DE-4E53-9F99-85A9B820285D}" type="doc">
      <dgm:prSet loTypeId="urn:microsoft.com/office/officeart/2005/8/layout/target3" loCatId="list" qsTypeId="urn:microsoft.com/office/officeart/2005/8/quickstyle/simple2" qsCatId="simple" csTypeId="urn:microsoft.com/office/officeart/2005/8/colors/accent1_2" csCatId="accent1" phldr="1"/>
      <dgm:spPr/>
      <dgm:t>
        <a:bodyPr/>
        <a:lstStyle/>
        <a:p>
          <a:endParaRPr lang="en-CA"/>
        </a:p>
      </dgm:t>
    </dgm:pt>
    <dgm:pt modelId="{8A500F05-7741-48A1-967B-2B5A570A058D}">
      <dgm:prSet phldrT="[Text]"/>
      <dgm:spPr/>
      <dgm:t>
        <a:bodyPr/>
        <a:lstStyle/>
        <a:p>
          <a:r>
            <a:rPr lang="en-CA" b="1" dirty="0" smtClean="0"/>
            <a:t>1. Coordinated Access</a:t>
          </a:r>
          <a:endParaRPr lang="en-CA" dirty="0"/>
        </a:p>
      </dgm:t>
    </dgm:pt>
    <dgm:pt modelId="{B181AAA8-A0C0-4908-BCB9-B7DA6398D143}" type="parTrans" cxnId="{7C6298E9-8EB9-48E0-A00B-1F205650FC22}">
      <dgm:prSet/>
      <dgm:spPr/>
      <dgm:t>
        <a:bodyPr/>
        <a:lstStyle/>
        <a:p>
          <a:endParaRPr lang="en-CA"/>
        </a:p>
      </dgm:t>
    </dgm:pt>
    <dgm:pt modelId="{3BF9F998-12BC-4F59-ABFB-6BA83981F47B}" type="sibTrans" cxnId="{7C6298E9-8EB9-48E0-A00B-1F205650FC22}">
      <dgm:prSet/>
      <dgm:spPr/>
      <dgm:t>
        <a:bodyPr/>
        <a:lstStyle/>
        <a:p>
          <a:endParaRPr lang="en-CA"/>
        </a:p>
      </dgm:t>
    </dgm:pt>
    <dgm:pt modelId="{5D28D75B-F4DB-4968-B196-64DA114D5690}">
      <dgm:prSet phldrT="[Text]" custT="1"/>
      <dgm:spPr/>
      <dgm:t>
        <a:bodyPr/>
        <a:lstStyle/>
        <a:p>
          <a:r>
            <a:rPr lang="en-CA" sz="1200" dirty="0" smtClean="0"/>
            <a:t>Any door leads families to the appropriate resource and action for their child with autism.</a:t>
          </a:r>
          <a:endParaRPr lang="en-CA" sz="1200" dirty="0"/>
        </a:p>
      </dgm:t>
    </dgm:pt>
    <dgm:pt modelId="{3E085DED-CB5A-4286-92DA-321657E903CE}" type="parTrans" cxnId="{01C73720-491A-4F76-B613-92DBDF4BAFE5}">
      <dgm:prSet/>
      <dgm:spPr/>
      <dgm:t>
        <a:bodyPr/>
        <a:lstStyle/>
        <a:p>
          <a:endParaRPr lang="en-CA"/>
        </a:p>
      </dgm:t>
    </dgm:pt>
    <dgm:pt modelId="{B77DFE7A-8E12-4EBA-8A98-E516CC686111}" type="sibTrans" cxnId="{01C73720-491A-4F76-B613-92DBDF4BAFE5}">
      <dgm:prSet/>
      <dgm:spPr/>
      <dgm:t>
        <a:bodyPr/>
        <a:lstStyle/>
        <a:p>
          <a:endParaRPr lang="en-CA"/>
        </a:p>
      </dgm:t>
    </dgm:pt>
    <dgm:pt modelId="{C24C9963-8246-4055-BFC4-7532100B92F7}">
      <dgm:prSet phldrT="[Text]"/>
      <dgm:spPr/>
      <dgm:t>
        <a:bodyPr/>
        <a:lstStyle/>
        <a:p>
          <a:r>
            <a:rPr lang="en-CA" b="1" dirty="0" smtClean="0"/>
            <a:t>2. Knowledge and Awareness</a:t>
          </a:r>
          <a:endParaRPr lang="en-CA" dirty="0"/>
        </a:p>
      </dgm:t>
    </dgm:pt>
    <dgm:pt modelId="{33D7BEBC-8B5F-457F-B780-3CC3C008FC35}" type="parTrans" cxnId="{CB776DCD-98C2-4A3B-91BC-2D8E09162660}">
      <dgm:prSet/>
      <dgm:spPr/>
      <dgm:t>
        <a:bodyPr/>
        <a:lstStyle/>
        <a:p>
          <a:endParaRPr lang="en-CA"/>
        </a:p>
      </dgm:t>
    </dgm:pt>
    <dgm:pt modelId="{444C9C38-5C72-437A-895F-174C6EDD27B3}" type="sibTrans" cxnId="{CB776DCD-98C2-4A3B-91BC-2D8E09162660}">
      <dgm:prSet/>
      <dgm:spPr/>
      <dgm:t>
        <a:bodyPr/>
        <a:lstStyle/>
        <a:p>
          <a:endParaRPr lang="en-CA"/>
        </a:p>
      </dgm:t>
    </dgm:pt>
    <dgm:pt modelId="{65A310C3-1FDD-435C-9992-C0E443C2C093}">
      <dgm:prSet phldrT="[Text]" custT="1"/>
      <dgm:spPr/>
      <dgm:t>
        <a:bodyPr/>
        <a:lstStyle/>
        <a:p>
          <a:r>
            <a:rPr lang="en-CA" sz="1200" dirty="0" smtClean="0"/>
            <a:t>Increase knowledge and awareness about ASD among physicians, service providers, parents and the general public.</a:t>
          </a:r>
          <a:endParaRPr lang="en-CA" sz="1200" dirty="0"/>
        </a:p>
      </dgm:t>
    </dgm:pt>
    <dgm:pt modelId="{A793C777-7162-4F19-B94C-683760AFD74E}" type="parTrans" cxnId="{A32D9EBB-5E81-4BD2-8B3B-C97403C8F781}">
      <dgm:prSet/>
      <dgm:spPr/>
      <dgm:t>
        <a:bodyPr/>
        <a:lstStyle/>
        <a:p>
          <a:endParaRPr lang="en-CA"/>
        </a:p>
      </dgm:t>
    </dgm:pt>
    <dgm:pt modelId="{372648D3-208A-4F89-8278-4E76DA9982FE}" type="sibTrans" cxnId="{A32D9EBB-5E81-4BD2-8B3B-C97403C8F781}">
      <dgm:prSet/>
      <dgm:spPr/>
      <dgm:t>
        <a:bodyPr/>
        <a:lstStyle/>
        <a:p>
          <a:endParaRPr lang="en-CA"/>
        </a:p>
      </dgm:t>
    </dgm:pt>
    <dgm:pt modelId="{B6CF99EB-30B2-49BB-8217-8727D655202B}">
      <dgm:prSet phldrT="[Text]" custT="1"/>
      <dgm:spPr/>
      <dgm:t>
        <a:bodyPr/>
        <a:lstStyle/>
        <a:p>
          <a:r>
            <a:rPr lang="en-CA" sz="1200" dirty="0" smtClean="0"/>
            <a:t>Coordinate and individualized plans of care, including more frequent use of electronic single plans of care (SPOCs).</a:t>
          </a:r>
          <a:endParaRPr lang="en-CA" sz="1200" dirty="0"/>
        </a:p>
      </dgm:t>
    </dgm:pt>
    <dgm:pt modelId="{CFB00712-5BFD-409F-B829-66005288BAC0}" type="parTrans" cxnId="{A62FB5CC-C164-4A29-A94A-18A1EDD92D42}">
      <dgm:prSet/>
      <dgm:spPr/>
      <dgm:t>
        <a:bodyPr/>
        <a:lstStyle/>
        <a:p>
          <a:endParaRPr lang="en-CA"/>
        </a:p>
      </dgm:t>
    </dgm:pt>
    <dgm:pt modelId="{ABB3BAA5-DE2A-4603-B761-29A75EA02DA3}" type="sibTrans" cxnId="{A62FB5CC-C164-4A29-A94A-18A1EDD92D42}">
      <dgm:prSet/>
      <dgm:spPr/>
      <dgm:t>
        <a:bodyPr/>
        <a:lstStyle/>
        <a:p>
          <a:endParaRPr lang="en-CA"/>
        </a:p>
      </dgm:t>
    </dgm:pt>
    <dgm:pt modelId="{DA5FEEEE-B8C8-479C-9FFE-3E32CD841329}">
      <dgm:prSet phldrT="[Text]"/>
      <dgm:spPr/>
      <dgm:t>
        <a:bodyPr/>
        <a:lstStyle/>
        <a:p>
          <a:r>
            <a:rPr lang="en-CA" b="1" dirty="0" smtClean="0"/>
            <a:t>4. Infrastructure</a:t>
          </a:r>
          <a:endParaRPr lang="en-CA" dirty="0"/>
        </a:p>
      </dgm:t>
    </dgm:pt>
    <dgm:pt modelId="{E64491A8-FC03-4F62-BA8E-F72AC872BBD6}" type="parTrans" cxnId="{AC27A4BC-D997-4B6F-868C-29CCD5E48C53}">
      <dgm:prSet/>
      <dgm:spPr/>
      <dgm:t>
        <a:bodyPr/>
        <a:lstStyle/>
        <a:p>
          <a:endParaRPr lang="en-CA"/>
        </a:p>
      </dgm:t>
    </dgm:pt>
    <dgm:pt modelId="{EC566750-3063-4826-B5C5-4F0F05C93249}" type="sibTrans" cxnId="{AC27A4BC-D997-4B6F-868C-29CCD5E48C53}">
      <dgm:prSet/>
      <dgm:spPr/>
      <dgm:t>
        <a:bodyPr/>
        <a:lstStyle/>
        <a:p>
          <a:endParaRPr lang="en-CA"/>
        </a:p>
      </dgm:t>
    </dgm:pt>
    <dgm:pt modelId="{ECC4C4DC-BDC2-46F9-86D8-11FD07523708}">
      <dgm:prSet phldrT="[Text]" custT="1"/>
      <dgm:spPr/>
      <dgm:t>
        <a:bodyPr/>
        <a:lstStyle/>
        <a:p>
          <a:r>
            <a:rPr lang="en-CA" sz="1200" dirty="0" smtClean="0"/>
            <a:t>Formalize partnerships, strengthen collaborative capacity and increase transparency and accountability across the system of support.</a:t>
          </a:r>
          <a:endParaRPr lang="en-CA" sz="1200" dirty="0"/>
        </a:p>
      </dgm:t>
    </dgm:pt>
    <dgm:pt modelId="{A1684189-534E-408B-96D8-CAA37202741F}" type="parTrans" cxnId="{6EB4AA90-D461-4003-A366-197EE364F003}">
      <dgm:prSet/>
      <dgm:spPr/>
      <dgm:t>
        <a:bodyPr/>
        <a:lstStyle/>
        <a:p>
          <a:endParaRPr lang="en-CA"/>
        </a:p>
      </dgm:t>
    </dgm:pt>
    <dgm:pt modelId="{68A6EA14-FC98-49BE-8E3E-7EA87D7FA2FA}" type="sibTrans" cxnId="{6EB4AA90-D461-4003-A366-197EE364F003}">
      <dgm:prSet/>
      <dgm:spPr/>
      <dgm:t>
        <a:bodyPr/>
        <a:lstStyle/>
        <a:p>
          <a:endParaRPr lang="en-CA"/>
        </a:p>
      </dgm:t>
    </dgm:pt>
    <dgm:pt modelId="{65A4D8EA-EA24-4F4A-B023-FD90FBECB7C4}">
      <dgm:prSet phldrT="[Text]"/>
      <dgm:spPr/>
      <dgm:t>
        <a:bodyPr/>
        <a:lstStyle/>
        <a:p>
          <a:endParaRPr lang="en-CA" sz="1200" dirty="0"/>
        </a:p>
      </dgm:t>
    </dgm:pt>
    <dgm:pt modelId="{3E1117A2-6C1C-48B8-8AEA-E93969392D0F}" type="parTrans" cxnId="{22DB339D-FD00-49E7-A2E2-10B9181AA221}">
      <dgm:prSet/>
      <dgm:spPr/>
      <dgm:t>
        <a:bodyPr/>
        <a:lstStyle/>
        <a:p>
          <a:endParaRPr lang="en-CA"/>
        </a:p>
      </dgm:t>
    </dgm:pt>
    <dgm:pt modelId="{F3901192-A38C-4444-9DCF-5416FC206E3B}" type="sibTrans" cxnId="{22DB339D-FD00-49E7-A2E2-10B9181AA221}">
      <dgm:prSet/>
      <dgm:spPr/>
      <dgm:t>
        <a:bodyPr/>
        <a:lstStyle/>
        <a:p>
          <a:endParaRPr lang="en-CA"/>
        </a:p>
      </dgm:t>
    </dgm:pt>
    <dgm:pt modelId="{263A5232-4759-4C8A-9328-97D14231814C}">
      <dgm:prSet phldrT="[Text]" custT="1"/>
      <dgm:spPr/>
      <dgm:t>
        <a:bodyPr/>
        <a:lstStyle/>
        <a:p>
          <a:endParaRPr lang="en-CA" sz="1400" dirty="0"/>
        </a:p>
      </dgm:t>
    </dgm:pt>
    <dgm:pt modelId="{DC6EE8BF-E14E-4565-8084-0E19D85326B8}" type="parTrans" cxnId="{6E9F47C1-0624-44F3-B4CB-5D4FFB8072FF}">
      <dgm:prSet/>
      <dgm:spPr/>
      <dgm:t>
        <a:bodyPr/>
        <a:lstStyle/>
        <a:p>
          <a:endParaRPr lang="en-CA"/>
        </a:p>
      </dgm:t>
    </dgm:pt>
    <dgm:pt modelId="{8EAB6575-D7EB-41A9-9F95-406524085424}" type="sibTrans" cxnId="{6E9F47C1-0624-44F3-B4CB-5D4FFB8072FF}">
      <dgm:prSet/>
      <dgm:spPr/>
      <dgm:t>
        <a:bodyPr/>
        <a:lstStyle/>
        <a:p>
          <a:endParaRPr lang="en-CA"/>
        </a:p>
      </dgm:t>
    </dgm:pt>
    <dgm:pt modelId="{6522C645-7DA8-47AE-B355-702E4C2C7523}">
      <dgm:prSet phldrT="[Text]"/>
      <dgm:spPr/>
      <dgm:t>
        <a:bodyPr/>
        <a:lstStyle/>
        <a:p>
          <a:r>
            <a:rPr lang="en-CA" b="1" dirty="0" smtClean="0"/>
            <a:t>3. Continuum of Coordinated Services</a:t>
          </a:r>
          <a:endParaRPr lang="en-CA" dirty="0"/>
        </a:p>
      </dgm:t>
    </dgm:pt>
    <dgm:pt modelId="{78C960D7-CCD4-47F2-9F05-C850DFD83132}" type="sibTrans" cxnId="{7DCFCBE7-A639-4B6A-B389-4AADF04C7384}">
      <dgm:prSet/>
      <dgm:spPr/>
      <dgm:t>
        <a:bodyPr/>
        <a:lstStyle/>
        <a:p>
          <a:endParaRPr lang="en-CA"/>
        </a:p>
      </dgm:t>
    </dgm:pt>
    <dgm:pt modelId="{4AEB8BED-07DF-4062-B4B8-331DB9F92201}" type="parTrans" cxnId="{7DCFCBE7-A639-4B6A-B389-4AADF04C7384}">
      <dgm:prSet/>
      <dgm:spPr/>
      <dgm:t>
        <a:bodyPr/>
        <a:lstStyle/>
        <a:p>
          <a:endParaRPr lang="en-CA"/>
        </a:p>
      </dgm:t>
    </dgm:pt>
    <dgm:pt modelId="{09DD3F29-E445-482F-83F6-BEF6091B7D99}">
      <dgm:prSet phldrT="[Text]"/>
      <dgm:spPr/>
      <dgm:t>
        <a:bodyPr/>
        <a:lstStyle/>
        <a:p>
          <a:endParaRPr lang="en-CA" sz="1200" dirty="0"/>
        </a:p>
      </dgm:t>
    </dgm:pt>
    <dgm:pt modelId="{50031BEC-0632-4855-A70D-0256BD952592}" type="sibTrans" cxnId="{91515341-C9BE-4D56-9BA8-D4CE93ABBAB7}">
      <dgm:prSet/>
      <dgm:spPr/>
      <dgm:t>
        <a:bodyPr/>
        <a:lstStyle/>
        <a:p>
          <a:endParaRPr lang="en-CA"/>
        </a:p>
      </dgm:t>
    </dgm:pt>
    <dgm:pt modelId="{D8114EA1-AC77-4161-9C75-12D6FFF966E4}" type="parTrans" cxnId="{91515341-C9BE-4D56-9BA8-D4CE93ABBAB7}">
      <dgm:prSet/>
      <dgm:spPr/>
      <dgm:t>
        <a:bodyPr/>
        <a:lstStyle/>
        <a:p>
          <a:endParaRPr lang="en-CA"/>
        </a:p>
      </dgm:t>
    </dgm:pt>
    <dgm:pt modelId="{87A984E3-A5AC-435E-8FBA-523327512668}" type="pres">
      <dgm:prSet presAssocID="{492097D2-41DE-4E53-9F99-85A9B820285D}" presName="Name0" presStyleCnt="0">
        <dgm:presLayoutVars>
          <dgm:chMax val="7"/>
          <dgm:dir/>
          <dgm:animLvl val="lvl"/>
          <dgm:resizeHandles val="exact"/>
        </dgm:presLayoutVars>
      </dgm:prSet>
      <dgm:spPr/>
      <dgm:t>
        <a:bodyPr/>
        <a:lstStyle/>
        <a:p>
          <a:endParaRPr lang="en-CA"/>
        </a:p>
      </dgm:t>
    </dgm:pt>
    <dgm:pt modelId="{9969D895-0918-43DA-A2EF-A4DEA313E64C}" type="pres">
      <dgm:prSet presAssocID="{8A500F05-7741-48A1-967B-2B5A570A058D}" presName="circle1" presStyleLbl="node1" presStyleIdx="0" presStyleCnt="4"/>
      <dgm:spPr/>
    </dgm:pt>
    <dgm:pt modelId="{64FDFFD9-3A4C-485A-BBF7-81DB42CB4EF7}" type="pres">
      <dgm:prSet presAssocID="{8A500F05-7741-48A1-967B-2B5A570A058D}" presName="space" presStyleCnt="0"/>
      <dgm:spPr/>
    </dgm:pt>
    <dgm:pt modelId="{AAE4A10C-2A9D-49FA-A96D-A2E62276FDB0}" type="pres">
      <dgm:prSet presAssocID="{8A500F05-7741-48A1-967B-2B5A570A058D}" presName="rect1" presStyleLbl="alignAcc1" presStyleIdx="0" presStyleCnt="4" custScaleY="103175"/>
      <dgm:spPr/>
      <dgm:t>
        <a:bodyPr/>
        <a:lstStyle/>
        <a:p>
          <a:endParaRPr lang="en-CA"/>
        </a:p>
      </dgm:t>
    </dgm:pt>
    <dgm:pt modelId="{C4B61D28-29E4-46E0-8009-807848A77D14}" type="pres">
      <dgm:prSet presAssocID="{C24C9963-8246-4055-BFC4-7532100B92F7}" presName="vertSpace2" presStyleLbl="node1" presStyleIdx="0" presStyleCnt="4"/>
      <dgm:spPr/>
    </dgm:pt>
    <dgm:pt modelId="{91B0C8A3-A344-4561-B5B1-2352EE3218E2}" type="pres">
      <dgm:prSet presAssocID="{C24C9963-8246-4055-BFC4-7532100B92F7}" presName="circle2" presStyleLbl="node1" presStyleIdx="1" presStyleCnt="4"/>
      <dgm:spPr/>
    </dgm:pt>
    <dgm:pt modelId="{D521517D-FEF9-44AB-9CCA-5BBFAB5B91C7}" type="pres">
      <dgm:prSet presAssocID="{C24C9963-8246-4055-BFC4-7532100B92F7}" presName="rect2" presStyleLbl="alignAcc1" presStyleIdx="1" presStyleCnt="4" custScaleY="98968"/>
      <dgm:spPr/>
      <dgm:t>
        <a:bodyPr/>
        <a:lstStyle/>
        <a:p>
          <a:endParaRPr lang="en-CA"/>
        </a:p>
      </dgm:t>
    </dgm:pt>
    <dgm:pt modelId="{74C0C961-447B-4A78-B3B7-B3A655DBAF35}" type="pres">
      <dgm:prSet presAssocID="{6522C645-7DA8-47AE-B355-702E4C2C7523}" presName="vertSpace3" presStyleLbl="node1" presStyleIdx="1" presStyleCnt="4"/>
      <dgm:spPr/>
    </dgm:pt>
    <dgm:pt modelId="{D4D94D5B-7179-4628-A490-BC4EAC979C1E}" type="pres">
      <dgm:prSet presAssocID="{6522C645-7DA8-47AE-B355-702E4C2C7523}" presName="circle3" presStyleLbl="node1" presStyleIdx="2" presStyleCnt="4"/>
      <dgm:spPr/>
    </dgm:pt>
    <dgm:pt modelId="{0F4DCA72-2EE0-4442-AF15-FD8BEAA02A66}" type="pres">
      <dgm:prSet presAssocID="{6522C645-7DA8-47AE-B355-702E4C2C7523}" presName="rect3" presStyleLbl="alignAcc1" presStyleIdx="2" presStyleCnt="4" custScaleY="106270"/>
      <dgm:spPr/>
      <dgm:t>
        <a:bodyPr/>
        <a:lstStyle/>
        <a:p>
          <a:endParaRPr lang="en-CA"/>
        </a:p>
      </dgm:t>
    </dgm:pt>
    <dgm:pt modelId="{132108AB-67DE-4353-AB73-FC4DF4ACA2A9}" type="pres">
      <dgm:prSet presAssocID="{DA5FEEEE-B8C8-479C-9FFE-3E32CD841329}" presName="vertSpace4" presStyleLbl="node1" presStyleIdx="2" presStyleCnt="4"/>
      <dgm:spPr/>
    </dgm:pt>
    <dgm:pt modelId="{045E0BC4-76F6-4B41-A450-73B2420AA1F8}" type="pres">
      <dgm:prSet presAssocID="{DA5FEEEE-B8C8-479C-9FFE-3E32CD841329}" presName="circle4" presStyleLbl="node1" presStyleIdx="3" presStyleCnt="4" custScaleY="80080" custLinFactNeighborX="1447" custLinFactNeighborY="21195"/>
      <dgm:spPr/>
    </dgm:pt>
    <dgm:pt modelId="{DDC37889-DAAE-48AB-AC06-FFF036D8FF05}" type="pres">
      <dgm:prSet presAssocID="{DA5FEEEE-B8C8-479C-9FFE-3E32CD841329}" presName="rect4" presStyleLbl="alignAcc1" presStyleIdx="3" presStyleCnt="4" custScaleY="98694" custLinFactNeighborX="680" custLinFactNeighborY="14311"/>
      <dgm:spPr/>
      <dgm:t>
        <a:bodyPr/>
        <a:lstStyle/>
        <a:p>
          <a:endParaRPr lang="en-CA"/>
        </a:p>
      </dgm:t>
    </dgm:pt>
    <dgm:pt modelId="{D24D007B-543A-49E4-9AF2-2E0E4152F322}" type="pres">
      <dgm:prSet presAssocID="{8A500F05-7741-48A1-967B-2B5A570A058D}" presName="rect1ParTx" presStyleLbl="alignAcc1" presStyleIdx="3" presStyleCnt="4">
        <dgm:presLayoutVars>
          <dgm:chMax val="1"/>
          <dgm:bulletEnabled val="1"/>
        </dgm:presLayoutVars>
      </dgm:prSet>
      <dgm:spPr/>
      <dgm:t>
        <a:bodyPr/>
        <a:lstStyle/>
        <a:p>
          <a:endParaRPr lang="en-CA"/>
        </a:p>
      </dgm:t>
    </dgm:pt>
    <dgm:pt modelId="{2AA336BF-33AC-4C17-9D3F-5BBFF93B177F}" type="pres">
      <dgm:prSet presAssocID="{8A500F05-7741-48A1-967B-2B5A570A058D}" presName="rect1ChTx" presStyleLbl="alignAcc1" presStyleIdx="3" presStyleCnt="4">
        <dgm:presLayoutVars>
          <dgm:bulletEnabled val="1"/>
        </dgm:presLayoutVars>
      </dgm:prSet>
      <dgm:spPr/>
      <dgm:t>
        <a:bodyPr/>
        <a:lstStyle/>
        <a:p>
          <a:endParaRPr lang="en-CA"/>
        </a:p>
      </dgm:t>
    </dgm:pt>
    <dgm:pt modelId="{915204C3-5F57-4205-A276-233CDFC6A1EB}" type="pres">
      <dgm:prSet presAssocID="{C24C9963-8246-4055-BFC4-7532100B92F7}" presName="rect2ParTx" presStyleLbl="alignAcc1" presStyleIdx="3" presStyleCnt="4">
        <dgm:presLayoutVars>
          <dgm:chMax val="1"/>
          <dgm:bulletEnabled val="1"/>
        </dgm:presLayoutVars>
      </dgm:prSet>
      <dgm:spPr/>
      <dgm:t>
        <a:bodyPr/>
        <a:lstStyle/>
        <a:p>
          <a:endParaRPr lang="en-CA"/>
        </a:p>
      </dgm:t>
    </dgm:pt>
    <dgm:pt modelId="{9082F76D-EC1D-4855-9692-A299E0F58C85}" type="pres">
      <dgm:prSet presAssocID="{C24C9963-8246-4055-BFC4-7532100B92F7}" presName="rect2ChTx" presStyleLbl="alignAcc1" presStyleIdx="3" presStyleCnt="4" custLinFactNeighborX="1333" custLinFactNeighborY="17647">
        <dgm:presLayoutVars>
          <dgm:bulletEnabled val="1"/>
        </dgm:presLayoutVars>
      </dgm:prSet>
      <dgm:spPr/>
      <dgm:t>
        <a:bodyPr/>
        <a:lstStyle/>
        <a:p>
          <a:endParaRPr lang="en-CA"/>
        </a:p>
      </dgm:t>
    </dgm:pt>
    <dgm:pt modelId="{D470D378-81B4-438E-ADB0-1C19A18AEE58}" type="pres">
      <dgm:prSet presAssocID="{6522C645-7DA8-47AE-B355-702E4C2C7523}" presName="rect3ParTx" presStyleLbl="alignAcc1" presStyleIdx="3" presStyleCnt="4">
        <dgm:presLayoutVars>
          <dgm:chMax val="1"/>
          <dgm:bulletEnabled val="1"/>
        </dgm:presLayoutVars>
      </dgm:prSet>
      <dgm:spPr/>
      <dgm:t>
        <a:bodyPr/>
        <a:lstStyle/>
        <a:p>
          <a:endParaRPr lang="en-CA"/>
        </a:p>
      </dgm:t>
    </dgm:pt>
    <dgm:pt modelId="{B24B5017-CFE6-4A38-AA87-7073D805995C}" type="pres">
      <dgm:prSet presAssocID="{6522C645-7DA8-47AE-B355-702E4C2C7523}" presName="rect3ChTx" presStyleLbl="alignAcc1" presStyleIdx="3" presStyleCnt="4" custScaleY="100000" custLinFactNeighborX="-680" custLinFactNeighborY="9150">
        <dgm:presLayoutVars>
          <dgm:bulletEnabled val="1"/>
        </dgm:presLayoutVars>
      </dgm:prSet>
      <dgm:spPr/>
      <dgm:t>
        <a:bodyPr/>
        <a:lstStyle/>
        <a:p>
          <a:endParaRPr lang="en-CA"/>
        </a:p>
      </dgm:t>
    </dgm:pt>
    <dgm:pt modelId="{4D619BE6-369B-49D7-8D74-0D85F466B8EA}" type="pres">
      <dgm:prSet presAssocID="{DA5FEEEE-B8C8-479C-9FFE-3E32CD841329}" presName="rect4ParTx" presStyleLbl="alignAcc1" presStyleIdx="3" presStyleCnt="4">
        <dgm:presLayoutVars>
          <dgm:chMax val="1"/>
          <dgm:bulletEnabled val="1"/>
        </dgm:presLayoutVars>
      </dgm:prSet>
      <dgm:spPr/>
      <dgm:t>
        <a:bodyPr/>
        <a:lstStyle/>
        <a:p>
          <a:endParaRPr lang="en-CA"/>
        </a:p>
      </dgm:t>
    </dgm:pt>
    <dgm:pt modelId="{BA402BF3-E43A-4E4C-9F16-99C171D91D85}" type="pres">
      <dgm:prSet presAssocID="{DA5FEEEE-B8C8-479C-9FFE-3E32CD841329}" presName="rect4ChTx" presStyleLbl="alignAcc1" presStyleIdx="3" presStyleCnt="4" custLinFactNeighborX="-680" custLinFactNeighborY="13726">
        <dgm:presLayoutVars>
          <dgm:bulletEnabled val="1"/>
        </dgm:presLayoutVars>
      </dgm:prSet>
      <dgm:spPr/>
      <dgm:t>
        <a:bodyPr/>
        <a:lstStyle/>
        <a:p>
          <a:endParaRPr lang="en-CA"/>
        </a:p>
      </dgm:t>
    </dgm:pt>
  </dgm:ptLst>
  <dgm:cxnLst>
    <dgm:cxn modelId="{CB776DCD-98C2-4A3B-91BC-2D8E09162660}" srcId="{492097D2-41DE-4E53-9F99-85A9B820285D}" destId="{C24C9963-8246-4055-BFC4-7532100B92F7}" srcOrd="1" destOrd="0" parTransId="{33D7BEBC-8B5F-457F-B780-3CC3C008FC35}" sibTransId="{444C9C38-5C72-437A-895F-174C6EDD27B3}"/>
    <dgm:cxn modelId="{89B6664A-7384-4C1E-946A-3E22BB54E588}" type="presOf" srcId="{C24C9963-8246-4055-BFC4-7532100B92F7}" destId="{915204C3-5F57-4205-A276-233CDFC6A1EB}" srcOrd="1" destOrd="0" presId="urn:microsoft.com/office/officeart/2005/8/layout/target3"/>
    <dgm:cxn modelId="{98007890-CAB6-44F8-8116-FBDD339F52AE}" type="presOf" srcId="{6522C645-7DA8-47AE-B355-702E4C2C7523}" destId="{D470D378-81B4-438E-ADB0-1C19A18AEE58}" srcOrd="1" destOrd="0" presId="urn:microsoft.com/office/officeart/2005/8/layout/target3"/>
    <dgm:cxn modelId="{E76E0B00-20B9-4C49-B55D-B5DD9011B9B6}" type="presOf" srcId="{B6CF99EB-30B2-49BB-8217-8727D655202B}" destId="{B24B5017-CFE6-4A38-AA87-7073D805995C}" srcOrd="0" destOrd="0" presId="urn:microsoft.com/office/officeart/2005/8/layout/target3"/>
    <dgm:cxn modelId="{7C6298E9-8EB9-48E0-A00B-1F205650FC22}" srcId="{492097D2-41DE-4E53-9F99-85A9B820285D}" destId="{8A500F05-7741-48A1-967B-2B5A570A058D}" srcOrd="0" destOrd="0" parTransId="{B181AAA8-A0C0-4908-BCB9-B7DA6398D143}" sibTransId="{3BF9F998-12BC-4F59-ABFB-6BA83981F47B}"/>
    <dgm:cxn modelId="{080EA4CA-18C3-429E-9B80-C078C1D2BB3F}" type="presOf" srcId="{65A4D8EA-EA24-4F4A-B023-FD90FBECB7C4}" destId="{B24B5017-CFE6-4A38-AA87-7073D805995C}" srcOrd="0" destOrd="1" presId="urn:microsoft.com/office/officeart/2005/8/layout/target3"/>
    <dgm:cxn modelId="{F38AAF7F-B91C-4440-966F-644CE74D58FD}" type="presOf" srcId="{8A500F05-7741-48A1-967B-2B5A570A058D}" destId="{D24D007B-543A-49E4-9AF2-2E0E4152F322}" srcOrd="1" destOrd="0" presId="urn:microsoft.com/office/officeart/2005/8/layout/target3"/>
    <dgm:cxn modelId="{0E402E8F-CE74-4D50-8D79-C0A095D9CE83}" type="presOf" srcId="{6522C645-7DA8-47AE-B355-702E4C2C7523}" destId="{0F4DCA72-2EE0-4442-AF15-FD8BEAA02A66}" srcOrd="0" destOrd="0" presId="urn:microsoft.com/office/officeart/2005/8/layout/target3"/>
    <dgm:cxn modelId="{F7E0C32C-0449-497F-A477-35A3D2CFA4B7}" type="presOf" srcId="{492097D2-41DE-4E53-9F99-85A9B820285D}" destId="{87A984E3-A5AC-435E-8FBA-523327512668}" srcOrd="0" destOrd="0" presId="urn:microsoft.com/office/officeart/2005/8/layout/target3"/>
    <dgm:cxn modelId="{F91B2441-2370-4DB8-8556-4E10017E2FEF}" type="presOf" srcId="{ECC4C4DC-BDC2-46F9-86D8-11FD07523708}" destId="{BA402BF3-E43A-4E4C-9F16-99C171D91D85}" srcOrd="0" destOrd="0" presId="urn:microsoft.com/office/officeart/2005/8/layout/target3"/>
    <dgm:cxn modelId="{F829FE6F-D4FB-4E30-8114-0556466866B3}" type="presOf" srcId="{8A500F05-7741-48A1-967B-2B5A570A058D}" destId="{AAE4A10C-2A9D-49FA-A96D-A2E62276FDB0}" srcOrd="0" destOrd="0" presId="urn:microsoft.com/office/officeart/2005/8/layout/target3"/>
    <dgm:cxn modelId="{A32D9EBB-5E81-4BD2-8B3B-C97403C8F781}" srcId="{C24C9963-8246-4055-BFC4-7532100B92F7}" destId="{65A310C3-1FDD-435C-9992-C0E443C2C093}" srcOrd="0" destOrd="0" parTransId="{A793C777-7162-4F19-B94C-683760AFD74E}" sibTransId="{372648D3-208A-4F89-8278-4E76DA9982FE}"/>
    <dgm:cxn modelId="{27A53EC1-FBB5-457F-A304-9AF5D77E43B1}" type="presOf" srcId="{65A310C3-1FDD-435C-9992-C0E443C2C093}" destId="{9082F76D-EC1D-4855-9692-A299E0F58C85}" srcOrd="0" destOrd="0" presId="urn:microsoft.com/office/officeart/2005/8/layout/target3"/>
    <dgm:cxn modelId="{A62FB5CC-C164-4A29-A94A-18A1EDD92D42}" srcId="{6522C645-7DA8-47AE-B355-702E4C2C7523}" destId="{B6CF99EB-30B2-49BB-8217-8727D655202B}" srcOrd="0" destOrd="0" parTransId="{CFB00712-5BFD-409F-B829-66005288BAC0}" sibTransId="{ABB3BAA5-DE2A-4603-B761-29A75EA02DA3}"/>
    <dgm:cxn modelId="{05C72F4C-40CE-41CB-8640-E151A58C197E}" type="presOf" srcId="{DA5FEEEE-B8C8-479C-9FFE-3E32CD841329}" destId="{4D619BE6-369B-49D7-8D74-0D85F466B8EA}" srcOrd="1" destOrd="0" presId="urn:microsoft.com/office/officeart/2005/8/layout/target3"/>
    <dgm:cxn modelId="{E75D600B-6D1B-4AAC-BFA5-F6F8E0368D54}" type="presOf" srcId="{263A5232-4759-4C8A-9328-97D14231814C}" destId="{9082F76D-EC1D-4855-9692-A299E0F58C85}" srcOrd="0" destOrd="1" presId="urn:microsoft.com/office/officeart/2005/8/layout/target3"/>
    <dgm:cxn modelId="{AE5E4AB6-0A25-4B5C-8389-362BF347DF1E}" type="presOf" srcId="{09DD3F29-E445-482F-83F6-BEF6091B7D99}" destId="{9082F76D-EC1D-4855-9692-A299E0F58C85}" srcOrd="0" destOrd="2" presId="urn:microsoft.com/office/officeart/2005/8/layout/target3"/>
    <dgm:cxn modelId="{22DB339D-FD00-49E7-A2E2-10B9181AA221}" srcId="{6522C645-7DA8-47AE-B355-702E4C2C7523}" destId="{65A4D8EA-EA24-4F4A-B023-FD90FBECB7C4}" srcOrd="1" destOrd="0" parTransId="{3E1117A2-6C1C-48B8-8AEA-E93969392D0F}" sibTransId="{F3901192-A38C-4444-9DCF-5416FC206E3B}"/>
    <dgm:cxn modelId="{3B3D7ED4-2BB7-4FB7-9051-AFB7DAC7F055}" type="presOf" srcId="{DA5FEEEE-B8C8-479C-9FFE-3E32CD841329}" destId="{DDC37889-DAAE-48AB-AC06-FFF036D8FF05}" srcOrd="0" destOrd="0" presId="urn:microsoft.com/office/officeart/2005/8/layout/target3"/>
    <dgm:cxn modelId="{6E9F47C1-0624-44F3-B4CB-5D4FFB8072FF}" srcId="{C24C9963-8246-4055-BFC4-7532100B92F7}" destId="{263A5232-4759-4C8A-9328-97D14231814C}" srcOrd="1" destOrd="0" parTransId="{DC6EE8BF-E14E-4565-8084-0E19D85326B8}" sibTransId="{8EAB6575-D7EB-41A9-9F95-406524085424}"/>
    <dgm:cxn modelId="{4A18AA77-6B2C-412E-9369-E796E3B0640D}" type="presOf" srcId="{5D28D75B-F4DB-4968-B196-64DA114D5690}" destId="{2AA336BF-33AC-4C17-9D3F-5BBFF93B177F}" srcOrd="0" destOrd="0" presId="urn:microsoft.com/office/officeart/2005/8/layout/target3"/>
    <dgm:cxn modelId="{7DCFCBE7-A639-4B6A-B389-4AADF04C7384}" srcId="{492097D2-41DE-4E53-9F99-85A9B820285D}" destId="{6522C645-7DA8-47AE-B355-702E4C2C7523}" srcOrd="2" destOrd="0" parTransId="{4AEB8BED-07DF-4062-B4B8-331DB9F92201}" sibTransId="{78C960D7-CCD4-47F2-9F05-C850DFD83132}"/>
    <dgm:cxn modelId="{AC27A4BC-D997-4B6F-868C-29CCD5E48C53}" srcId="{492097D2-41DE-4E53-9F99-85A9B820285D}" destId="{DA5FEEEE-B8C8-479C-9FFE-3E32CD841329}" srcOrd="3" destOrd="0" parTransId="{E64491A8-FC03-4F62-BA8E-F72AC872BBD6}" sibTransId="{EC566750-3063-4826-B5C5-4F0F05C93249}"/>
    <dgm:cxn modelId="{6EB4AA90-D461-4003-A366-197EE364F003}" srcId="{DA5FEEEE-B8C8-479C-9FFE-3E32CD841329}" destId="{ECC4C4DC-BDC2-46F9-86D8-11FD07523708}" srcOrd="0" destOrd="0" parTransId="{A1684189-534E-408B-96D8-CAA37202741F}" sibTransId="{68A6EA14-FC98-49BE-8E3E-7EA87D7FA2FA}"/>
    <dgm:cxn modelId="{01C73720-491A-4F76-B613-92DBDF4BAFE5}" srcId="{8A500F05-7741-48A1-967B-2B5A570A058D}" destId="{5D28D75B-F4DB-4968-B196-64DA114D5690}" srcOrd="0" destOrd="0" parTransId="{3E085DED-CB5A-4286-92DA-321657E903CE}" sibTransId="{B77DFE7A-8E12-4EBA-8A98-E516CC686111}"/>
    <dgm:cxn modelId="{EA8D6D58-DC4F-43FC-A577-5F8699E95413}" type="presOf" srcId="{C24C9963-8246-4055-BFC4-7532100B92F7}" destId="{D521517D-FEF9-44AB-9CCA-5BBFAB5B91C7}" srcOrd="0" destOrd="0" presId="urn:microsoft.com/office/officeart/2005/8/layout/target3"/>
    <dgm:cxn modelId="{91515341-C9BE-4D56-9BA8-D4CE93ABBAB7}" srcId="{C24C9963-8246-4055-BFC4-7532100B92F7}" destId="{09DD3F29-E445-482F-83F6-BEF6091B7D99}" srcOrd="2" destOrd="0" parTransId="{D8114EA1-AC77-4161-9C75-12D6FFF966E4}" sibTransId="{50031BEC-0632-4855-A70D-0256BD952592}"/>
    <dgm:cxn modelId="{E87A58C1-05F3-4881-AC11-2975D516D15F}" type="presParOf" srcId="{87A984E3-A5AC-435E-8FBA-523327512668}" destId="{9969D895-0918-43DA-A2EF-A4DEA313E64C}" srcOrd="0" destOrd="0" presId="urn:microsoft.com/office/officeart/2005/8/layout/target3"/>
    <dgm:cxn modelId="{BCDB49F0-7B37-4048-886B-3D3B813DC4FF}" type="presParOf" srcId="{87A984E3-A5AC-435E-8FBA-523327512668}" destId="{64FDFFD9-3A4C-485A-BBF7-81DB42CB4EF7}" srcOrd="1" destOrd="0" presId="urn:microsoft.com/office/officeart/2005/8/layout/target3"/>
    <dgm:cxn modelId="{A90F1E39-A7B2-4DD1-8CD0-AB3C92B3169B}" type="presParOf" srcId="{87A984E3-A5AC-435E-8FBA-523327512668}" destId="{AAE4A10C-2A9D-49FA-A96D-A2E62276FDB0}" srcOrd="2" destOrd="0" presId="urn:microsoft.com/office/officeart/2005/8/layout/target3"/>
    <dgm:cxn modelId="{E0A572EC-741E-403B-94AE-A12C8E4C941C}" type="presParOf" srcId="{87A984E3-A5AC-435E-8FBA-523327512668}" destId="{C4B61D28-29E4-46E0-8009-807848A77D14}" srcOrd="3" destOrd="0" presId="urn:microsoft.com/office/officeart/2005/8/layout/target3"/>
    <dgm:cxn modelId="{83E9488A-19A1-4889-9B85-CC4AC6830B64}" type="presParOf" srcId="{87A984E3-A5AC-435E-8FBA-523327512668}" destId="{91B0C8A3-A344-4561-B5B1-2352EE3218E2}" srcOrd="4" destOrd="0" presId="urn:microsoft.com/office/officeart/2005/8/layout/target3"/>
    <dgm:cxn modelId="{C524EF1A-A009-41D9-9FD4-4DEDB5DE6716}" type="presParOf" srcId="{87A984E3-A5AC-435E-8FBA-523327512668}" destId="{D521517D-FEF9-44AB-9CCA-5BBFAB5B91C7}" srcOrd="5" destOrd="0" presId="urn:microsoft.com/office/officeart/2005/8/layout/target3"/>
    <dgm:cxn modelId="{53044A93-A1C7-4A6C-9BDD-7BF099861FA5}" type="presParOf" srcId="{87A984E3-A5AC-435E-8FBA-523327512668}" destId="{74C0C961-447B-4A78-B3B7-B3A655DBAF35}" srcOrd="6" destOrd="0" presId="urn:microsoft.com/office/officeart/2005/8/layout/target3"/>
    <dgm:cxn modelId="{5D81F90F-6D4C-456B-96A6-AC7861BB2B95}" type="presParOf" srcId="{87A984E3-A5AC-435E-8FBA-523327512668}" destId="{D4D94D5B-7179-4628-A490-BC4EAC979C1E}" srcOrd="7" destOrd="0" presId="urn:microsoft.com/office/officeart/2005/8/layout/target3"/>
    <dgm:cxn modelId="{4F945A5E-DB69-4A52-A958-A64E44929945}" type="presParOf" srcId="{87A984E3-A5AC-435E-8FBA-523327512668}" destId="{0F4DCA72-2EE0-4442-AF15-FD8BEAA02A66}" srcOrd="8" destOrd="0" presId="urn:microsoft.com/office/officeart/2005/8/layout/target3"/>
    <dgm:cxn modelId="{6FE8C391-89A3-4155-90F4-DBCA4591409A}" type="presParOf" srcId="{87A984E3-A5AC-435E-8FBA-523327512668}" destId="{132108AB-67DE-4353-AB73-FC4DF4ACA2A9}" srcOrd="9" destOrd="0" presId="urn:microsoft.com/office/officeart/2005/8/layout/target3"/>
    <dgm:cxn modelId="{DC1411AE-4F08-4C0F-9509-E4B66DA67A33}" type="presParOf" srcId="{87A984E3-A5AC-435E-8FBA-523327512668}" destId="{045E0BC4-76F6-4B41-A450-73B2420AA1F8}" srcOrd="10" destOrd="0" presId="urn:microsoft.com/office/officeart/2005/8/layout/target3"/>
    <dgm:cxn modelId="{2835816C-117F-496A-964D-0A901532F55D}" type="presParOf" srcId="{87A984E3-A5AC-435E-8FBA-523327512668}" destId="{DDC37889-DAAE-48AB-AC06-FFF036D8FF05}" srcOrd="11" destOrd="0" presId="urn:microsoft.com/office/officeart/2005/8/layout/target3"/>
    <dgm:cxn modelId="{FEFF2925-5C94-4635-895F-6E4B4705F927}" type="presParOf" srcId="{87A984E3-A5AC-435E-8FBA-523327512668}" destId="{D24D007B-543A-49E4-9AF2-2E0E4152F322}" srcOrd="12" destOrd="0" presId="urn:microsoft.com/office/officeart/2005/8/layout/target3"/>
    <dgm:cxn modelId="{E1166BE3-CE36-4730-8C29-F58C3110D6F1}" type="presParOf" srcId="{87A984E3-A5AC-435E-8FBA-523327512668}" destId="{2AA336BF-33AC-4C17-9D3F-5BBFF93B177F}" srcOrd="13" destOrd="0" presId="urn:microsoft.com/office/officeart/2005/8/layout/target3"/>
    <dgm:cxn modelId="{94E6EF76-C611-4D44-B1EF-4DB5A7C620CC}" type="presParOf" srcId="{87A984E3-A5AC-435E-8FBA-523327512668}" destId="{915204C3-5F57-4205-A276-233CDFC6A1EB}" srcOrd="14" destOrd="0" presId="urn:microsoft.com/office/officeart/2005/8/layout/target3"/>
    <dgm:cxn modelId="{812E4281-7A15-499F-B8AB-FC658B3030F0}" type="presParOf" srcId="{87A984E3-A5AC-435E-8FBA-523327512668}" destId="{9082F76D-EC1D-4855-9692-A299E0F58C85}" srcOrd="15" destOrd="0" presId="urn:microsoft.com/office/officeart/2005/8/layout/target3"/>
    <dgm:cxn modelId="{0157A6BD-86D6-4142-93C7-292F0C115B91}" type="presParOf" srcId="{87A984E3-A5AC-435E-8FBA-523327512668}" destId="{D470D378-81B4-438E-ADB0-1C19A18AEE58}" srcOrd="16" destOrd="0" presId="urn:microsoft.com/office/officeart/2005/8/layout/target3"/>
    <dgm:cxn modelId="{031E21CC-888A-4341-9B58-A3840A8461E8}" type="presParOf" srcId="{87A984E3-A5AC-435E-8FBA-523327512668}" destId="{B24B5017-CFE6-4A38-AA87-7073D805995C}" srcOrd="17" destOrd="0" presId="urn:microsoft.com/office/officeart/2005/8/layout/target3"/>
    <dgm:cxn modelId="{FEAE6E59-A4EE-4051-8810-61BC7A2E891F}" type="presParOf" srcId="{87A984E3-A5AC-435E-8FBA-523327512668}" destId="{4D619BE6-369B-49D7-8D74-0D85F466B8EA}" srcOrd="18" destOrd="0" presId="urn:microsoft.com/office/officeart/2005/8/layout/target3"/>
    <dgm:cxn modelId="{25833A74-D2F2-4E07-9CC5-784CA43D4AF7}" type="presParOf" srcId="{87A984E3-A5AC-435E-8FBA-523327512668}" destId="{BA402BF3-E43A-4E4C-9F16-99C171D91D85}" srcOrd="19"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6E82BD-E601-4D20-B9F8-F4ED922BF9C4}" type="datetimeFigureOut">
              <a:rPr lang="en-US" smtClean="0"/>
              <a:pPr/>
              <a:t>6/22/2010</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46A7F1-289C-447F-951A-95B92258E417}"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EF2F3B-036B-466C-8A8B-BD1F75680DCA}" type="datetimeFigureOut">
              <a:rPr lang="en-US" smtClean="0"/>
              <a:pPr/>
              <a:t>6/22/2010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C97141-CD2D-4355-870A-A9CE31623410}"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PowerPoint is intended to provide an overview of the ASD Strategic Plan. it has been designed to walk viewers through a logical sequence but you can also customize the presentation to your audience by mixing and matching slides.  </a:t>
            </a:r>
          </a:p>
          <a:p>
            <a:endParaRPr lang="en-US" dirty="0" smtClean="0"/>
          </a:p>
          <a:p>
            <a:r>
              <a:rPr lang="en-US" i="1" dirty="0" smtClean="0"/>
              <a:t>Notes to presenter are italicized.</a:t>
            </a:r>
          </a:p>
          <a:p>
            <a:endParaRPr lang="en-US" dirty="0" smtClean="0"/>
          </a:p>
          <a:p>
            <a:r>
              <a:rPr lang="en-US" b="1" dirty="0" smtClean="0"/>
              <a:t>Suggested speaking notes are bold.</a:t>
            </a:r>
            <a:endParaRPr lang="en-CA" b="1"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This slide is self-explanatory. You might want to add:</a:t>
            </a:r>
          </a:p>
          <a:p>
            <a:pPr lvl="1"/>
            <a:endParaRPr lang="en-US" i="1" dirty="0" smtClean="0"/>
          </a:p>
          <a:p>
            <a:pPr lvl="0"/>
            <a:r>
              <a:rPr lang="en-US" b="1" i="0" dirty="0" smtClean="0"/>
              <a:t>There</a:t>
            </a:r>
            <a:r>
              <a:rPr lang="en-US" b="1" i="0" baseline="0" dirty="0" smtClean="0"/>
              <a:t> are 19 detailed action areas to support the four sub-goals under “knowledge and awareness”.</a:t>
            </a:r>
            <a:endParaRPr lang="en-CA" b="1" i="0"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This slide is self-explanatory. You might want to add:</a:t>
            </a:r>
          </a:p>
          <a:p>
            <a:endParaRPr lang="en-US" dirty="0" smtClean="0"/>
          </a:p>
          <a:p>
            <a:pPr lvl="0"/>
            <a:r>
              <a:rPr lang="en-US" b="1" i="0" dirty="0" smtClean="0"/>
              <a:t>There</a:t>
            </a:r>
            <a:r>
              <a:rPr lang="en-US" b="1" i="0" baseline="0" dirty="0" smtClean="0"/>
              <a:t> are 10 detailed action areas to support the three sub-goals under “continuum of coordinated services”.</a:t>
            </a:r>
            <a:endParaRPr lang="en-CA" b="1" i="0" dirty="0" smtClean="0"/>
          </a:p>
          <a:p>
            <a:endParaRPr lang="en-CA"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This slide is self-explanatory. You might want to add:</a:t>
            </a:r>
          </a:p>
          <a:p>
            <a:endParaRPr lang="en-US" dirty="0" smtClean="0"/>
          </a:p>
          <a:p>
            <a:pPr lvl="0"/>
            <a:r>
              <a:rPr lang="en-US" b="1" i="0" dirty="0" smtClean="0"/>
              <a:t>There</a:t>
            </a:r>
            <a:r>
              <a:rPr lang="en-US" b="1" i="0" baseline="0" dirty="0" smtClean="0"/>
              <a:t> are 4  detailed action areas to support one sub-goal under “infrastructure”.</a:t>
            </a:r>
            <a:endParaRPr lang="en-CA" b="1" i="0"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 plan is just a plan … until it is implemented.  We have no intention of letting our plan sit on a shelf gathering dust – our children,</a:t>
            </a:r>
            <a:r>
              <a:rPr lang="en-US" b="1" baseline="0" dirty="0" smtClean="0"/>
              <a:t> youth and adults with ASD need an integrated, coordinated continuum of service </a:t>
            </a:r>
            <a:r>
              <a:rPr lang="en-US" b="1" u="sng" baseline="0" dirty="0" smtClean="0"/>
              <a:t>now!</a:t>
            </a:r>
            <a:r>
              <a:rPr lang="en-US" b="1" baseline="0" dirty="0" smtClean="0"/>
              <a:t>  While some sequencing of action is necessary, most actions will occur in parallel.</a:t>
            </a:r>
          </a:p>
          <a:p>
            <a:endParaRPr lang="en-US" b="1" baseline="0" dirty="0" smtClean="0"/>
          </a:p>
          <a:p>
            <a:r>
              <a:rPr lang="en-US" b="1" baseline="0" dirty="0" smtClean="0"/>
              <a:t>Guidance, coordination and leadership is already being provided by a newly structured ASD Partnership Committee.</a:t>
            </a:r>
          </a:p>
          <a:p>
            <a:endParaRPr lang="en-US" b="1" baseline="0" dirty="0" smtClean="0"/>
          </a:p>
          <a:p>
            <a:r>
              <a:rPr lang="en-US" b="1" baseline="0" dirty="0" smtClean="0"/>
              <a:t>Working Groups will be struck and tasked with specific actions areas.</a:t>
            </a:r>
          </a:p>
          <a:p>
            <a:endParaRPr lang="en-US" b="1" baseline="0" dirty="0" smtClean="0"/>
          </a:p>
          <a:p>
            <a:r>
              <a:rPr lang="en-US" b="1" baseline="0" dirty="0" smtClean="0"/>
              <a:t>Implementation efforts will be mobilized around three broad phases of implementation. </a:t>
            </a:r>
            <a:endParaRPr lang="en-CA" b="1"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This is a slide that may</a:t>
            </a:r>
            <a:r>
              <a:rPr lang="en-US" i="1" baseline="0" dirty="0" smtClean="0"/>
              <a:t> not be of interest to all audiences – it is especially relevant to service providers, but not necessarily of interest to parents and families.</a:t>
            </a:r>
          </a:p>
          <a:p>
            <a:endParaRPr lang="en-US" i="1" baseline="0" dirty="0" smtClean="0"/>
          </a:p>
          <a:p>
            <a:r>
              <a:rPr lang="en-US" b="1" i="0" baseline="0" dirty="0" smtClean="0"/>
              <a:t>This slide summarizes the priority actions to be taken within the first six months to get implementation underway.</a:t>
            </a:r>
            <a:endParaRPr lang="en-CA" b="1" i="0"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This is a slide that may</a:t>
            </a:r>
            <a:r>
              <a:rPr lang="en-US" i="1" baseline="0" dirty="0" smtClean="0"/>
              <a:t> not be of interest to all audiences – it is especially relevant to service providers, but not necessarily of interest to parents and families.</a:t>
            </a:r>
          </a:p>
          <a:p>
            <a:endParaRPr lang="en-US" dirty="0" smtClean="0"/>
          </a:p>
          <a:p>
            <a:r>
              <a:rPr lang="en-US" b="1" dirty="0" smtClean="0"/>
              <a:t>The</a:t>
            </a:r>
            <a:r>
              <a:rPr lang="en-US" b="1" baseline="0" dirty="0" smtClean="0"/>
              <a:t> strategic plan recognizes that there are already many excellent programs and initiatives that are building an integrated, coordinated continuum of service for all children, youth and families in York Region.  In this phase of the implementation plan, we make a concerted effort to align and link with existing and on-going initiatives. </a:t>
            </a:r>
            <a:endParaRPr lang="en-CA" b="1"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This is a slide that may</a:t>
            </a:r>
            <a:r>
              <a:rPr lang="en-US" i="1" baseline="0" dirty="0" smtClean="0"/>
              <a:t> not be of interest to all audiences – it is especially relevant to service providers, but not necessarily of interest to parents and families.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i="0" baseline="0" dirty="0" smtClean="0"/>
              <a:t>This slide speaks to the long term success of the plan.  A specific schedule and framework for monitoring and evaluation is included in the detailed strategic plan.  </a:t>
            </a:r>
          </a:p>
        </p:txBody>
      </p:sp>
      <p:sp>
        <p:nvSpPr>
          <p:cNvPr id="4" name="Slide Number Placeholder 3"/>
          <p:cNvSpPr>
            <a:spLocks noGrp="1"/>
          </p:cNvSpPr>
          <p:nvPr>
            <p:ph type="sldNum" sz="quarter" idx="10"/>
          </p:nvPr>
        </p:nvSpPr>
        <p:spPr/>
        <p:txBody>
          <a:bodyPr/>
          <a:lstStyle/>
          <a:p>
            <a:fld id="{E2C97141-CD2D-4355-870A-A9CE31623410}"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This</a:t>
            </a:r>
            <a:r>
              <a:rPr lang="en-US" i="1" baseline="0" dirty="0" smtClean="0"/>
              <a:t> is an optional slide – it may not be of interest to all audiences.</a:t>
            </a:r>
          </a:p>
          <a:p>
            <a:endParaRPr lang="en-US" baseline="0" dirty="0" smtClean="0"/>
          </a:p>
          <a:p>
            <a:r>
              <a:rPr lang="en-US" b="1" baseline="0" dirty="0" smtClean="0"/>
              <a:t>This is a real story (names and identifying details have been changed).  It describes how a youth with ASD and her family will have access to a more coordinated and integrated continuum of support when the strategic plan is fully implemented. </a:t>
            </a:r>
            <a:endParaRPr lang="en-CA" b="1"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This</a:t>
            </a:r>
            <a:r>
              <a:rPr lang="en-US" i="1" baseline="0" dirty="0" smtClean="0"/>
              <a:t> is an optional slide – it may not be of interest to all audiences.</a:t>
            </a:r>
          </a:p>
          <a:p>
            <a:endParaRPr lang="en-US" baseline="0" dirty="0" smtClean="0"/>
          </a:p>
          <a:p>
            <a:r>
              <a:rPr lang="en-US" b="1" baseline="0" dirty="0" smtClean="0"/>
              <a:t>This is a real story (names and identifying details have been changed).  It describes how a youngster with ASD and his immigrant family will have access to a more coordinated and integrated continuum of support when the strategic plan is fully implemented. </a:t>
            </a:r>
            <a:endParaRPr lang="en-CA" b="1" dirty="0" smtClean="0"/>
          </a:p>
          <a:p>
            <a:endParaRPr lang="en-CA"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You may want to customize this slide, by adding or subtracting </a:t>
            </a:r>
            <a:r>
              <a:rPr lang="en-US" i="1" smtClean="0"/>
              <a:t>bullet points, depending </a:t>
            </a:r>
            <a:r>
              <a:rPr lang="en-US" i="1" dirty="0" smtClean="0"/>
              <a:t>on the audience</a:t>
            </a:r>
            <a:r>
              <a:rPr lang="en-US" i="1" baseline="0" dirty="0" smtClean="0"/>
              <a:t> you are presenting to.</a:t>
            </a:r>
            <a:endParaRPr lang="en-CA" i="1"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This is</a:t>
            </a:r>
            <a:r>
              <a:rPr lang="en-US" i="1" baseline="0" dirty="0" smtClean="0"/>
              <a:t> a more generalized slide about ASD, suitable for audiences who may not have a lot familiarity with ASD.  If you are presenting to parents or to professionals who work with people who have ASD, you might want to supplement this slide with specifics about your organization or network, such as:</a:t>
            </a:r>
          </a:p>
          <a:p>
            <a:pPr>
              <a:buFont typeface="Wingdings" pitchFamily="2" charset="2"/>
              <a:buChar char="§"/>
            </a:pPr>
            <a:r>
              <a:rPr lang="en-US" i="1" baseline="0" dirty="0" smtClean="0"/>
              <a:t>  Number of people served</a:t>
            </a:r>
          </a:p>
          <a:p>
            <a:pPr>
              <a:buFont typeface="Wingdings" pitchFamily="2" charset="2"/>
              <a:buChar char="§"/>
            </a:pPr>
            <a:r>
              <a:rPr lang="en-US" i="1" baseline="0" dirty="0" smtClean="0"/>
              <a:t>  Programs/services provided</a:t>
            </a:r>
          </a:p>
          <a:p>
            <a:pPr>
              <a:buFont typeface="Wingdings" pitchFamily="2" charset="2"/>
              <a:buChar char="§"/>
            </a:pPr>
            <a:r>
              <a:rPr lang="en-US" i="1" baseline="0" dirty="0" smtClean="0"/>
              <a:t>  Contact information</a:t>
            </a:r>
          </a:p>
          <a:p>
            <a:pPr>
              <a:buFont typeface="Wingdings" pitchFamily="2" charset="2"/>
              <a:buChar char="§"/>
            </a:pPr>
            <a:r>
              <a:rPr lang="en-US" i="1" baseline="0" dirty="0" smtClean="0"/>
              <a:t>  Funding details</a:t>
            </a:r>
          </a:p>
          <a:p>
            <a:pPr>
              <a:buFont typeface="Wingdings" pitchFamily="2" charset="2"/>
              <a:buChar char="§"/>
            </a:pPr>
            <a:r>
              <a:rPr lang="en-US" i="1" baseline="0" dirty="0" smtClean="0"/>
              <a:t>  Eligibility and intake procedures</a:t>
            </a:r>
            <a:endParaRPr lang="en-CA" i="1"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0" i="1" kern="1200" dirty="0" smtClean="0">
                <a:solidFill>
                  <a:schemeClr val="tx1"/>
                </a:solidFill>
                <a:latin typeface="+mn-lt"/>
                <a:ea typeface="+mn-ea"/>
                <a:cs typeface="+mn-cs"/>
              </a:rPr>
              <a:t>This slide is a brief, succinct description of our vision.</a:t>
            </a:r>
          </a:p>
          <a:p>
            <a:endParaRPr lang="en-CA" sz="1200" b="1" kern="1200" dirty="0" smtClean="0">
              <a:solidFill>
                <a:schemeClr val="tx1"/>
              </a:solidFill>
              <a:latin typeface="+mn-lt"/>
              <a:ea typeface="+mn-ea"/>
              <a:cs typeface="+mn-cs"/>
            </a:endParaRPr>
          </a:p>
          <a:p>
            <a:r>
              <a:rPr lang="en-CA" sz="1200" b="1" kern="1200" dirty="0" smtClean="0">
                <a:solidFill>
                  <a:schemeClr val="tx1"/>
                </a:solidFill>
                <a:latin typeface="+mn-lt"/>
                <a:ea typeface="+mn-ea"/>
                <a:cs typeface="+mn-cs"/>
              </a:rPr>
              <a:t>The</a:t>
            </a:r>
            <a:r>
              <a:rPr lang="en-CA" sz="1200" b="1" kern="1200" baseline="0" dirty="0" smtClean="0">
                <a:solidFill>
                  <a:schemeClr val="tx1"/>
                </a:solidFill>
                <a:latin typeface="+mn-lt"/>
                <a:ea typeface="+mn-ea"/>
                <a:cs typeface="+mn-cs"/>
              </a:rPr>
              <a:t> strategic plan says:</a:t>
            </a:r>
          </a:p>
          <a:p>
            <a:pPr lvl="1"/>
            <a:r>
              <a:rPr lang="en-CA" sz="1200" b="1" i="0" kern="1200" dirty="0" smtClean="0">
                <a:solidFill>
                  <a:schemeClr val="tx1"/>
                </a:solidFill>
                <a:latin typeface="+mn-lt"/>
                <a:ea typeface="+mn-ea"/>
                <a:cs typeface="+mn-cs"/>
              </a:rPr>
              <a:t>Our aim is high but not unachievable. It was only twenty-five years ago that section 72 of the Child and Family Services Act (CFSA) made it a requirement for any person with reason to believe a child had suffered or was about to suffer physical harm, sexual molestation or sexual exploitation to report to the Children’s Aid Society.   Today, most of us cannot imagine doing otherwise; nor are we at a loss for knowing exactly what to do should we become aware of a child in need of protection.  And yet, before it was proclaimed in legislation in 1985, many horrible cases of child abuse slipped through the cracks because, as a society, we were uncertain what we should do or what our individual responsibilities were.</a:t>
            </a:r>
          </a:p>
          <a:p>
            <a:pPr lvl="1"/>
            <a:r>
              <a:rPr lang="en-CA" sz="1200" b="1" i="0" kern="1200" dirty="0" smtClean="0">
                <a:solidFill>
                  <a:schemeClr val="tx1"/>
                </a:solidFill>
                <a:latin typeface="+mn-lt"/>
                <a:ea typeface="+mn-ea"/>
                <a:cs typeface="+mn-cs"/>
              </a:rPr>
              <a:t> </a:t>
            </a:r>
          </a:p>
          <a:p>
            <a:pPr lvl="1"/>
            <a:r>
              <a:rPr lang="en-CA" sz="1200" b="1" i="0" kern="1200" dirty="0" smtClean="0">
                <a:solidFill>
                  <a:schemeClr val="tx1"/>
                </a:solidFill>
                <a:latin typeface="+mn-lt"/>
                <a:ea typeface="+mn-ea"/>
                <a:cs typeface="+mn-cs"/>
              </a:rPr>
              <a:t>It is transformation of that same order that we are striving for in this strategic plan to improve the system of support for children, youth and adults with ASD.  </a:t>
            </a:r>
          </a:p>
          <a:p>
            <a:pPr lvl="1"/>
            <a:r>
              <a:rPr lang="en-CA" sz="1200" b="1" i="0" kern="1200" dirty="0" smtClean="0">
                <a:solidFill>
                  <a:schemeClr val="tx1"/>
                </a:solidFill>
                <a:latin typeface="+mn-lt"/>
                <a:ea typeface="+mn-ea"/>
                <a:cs typeface="+mn-cs"/>
              </a:rPr>
              <a:t> </a:t>
            </a:r>
          </a:p>
          <a:p>
            <a:endParaRPr lang="en-CA"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This slide recognizes that our aim is high but not impossible.  However, it will require</a:t>
            </a:r>
            <a:r>
              <a:rPr lang="en-US" b="1" baseline="0" dirty="0" smtClean="0"/>
              <a:t> a significant dedication to systems change.  </a:t>
            </a:r>
          </a:p>
          <a:p>
            <a:endParaRPr lang="en-US" b="1" baseline="0" dirty="0" smtClean="0"/>
          </a:p>
          <a:p>
            <a:r>
              <a:rPr lang="en-US" b="1" baseline="0" dirty="0" smtClean="0"/>
              <a:t>In the planning days held in spring 2009, parents and service providers spoke with a strong and united voice.  Everyone shared a common vision – but we needed to develop a blueprint that everyone could share.</a:t>
            </a:r>
          </a:p>
          <a:p>
            <a:endParaRPr lang="en-US" b="1" baseline="0" dirty="0" smtClean="0"/>
          </a:p>
          <a:p>
            <a:r>
              <a:rPr lang="en-US" b="1" baseline="0" dirty="0" smtClean="0"/>
              <a:t>This strategic plan provides that blueprint – it is the result of a lot of work for a long time by people who never let go of the dream for an integrated, coordinated continuum of care of lifelong support for people with ASD and their families.</a:t>
            </a:r>
            <a:endParaRPr lang="en-CA" b="1"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This slide provides a brief overview of the path that led to the strategic</a:t>
            </a:r>
            <a:r>
              <a:rPr lang="en-US" b="1" baseline="0" dirty="0" smtClean="0"/>
              <a:t> plan.</a:t>
            </a:r>
          </a:p>
          <a:p>
            <a:endParaRPr lang="en-US" b="1" baseline="0" dirty="0" smtClean="0"/>
          </a:p>
          <a:p>
            <a:r>
              <a:rPr lang="en-US" b="1" baseline="0" dirty="0" smtClean="0"/>
              <a:t>There are many actions that were taken between each of these steps – but the important message in this slide is the constant moving forward of understanding and commitment by parents, service providers and funders to make the necessary changes.</a:t>
            </a:r>
            <a:endParaRPr lang="en-CA" b="1"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This has</a:t>
            </a:r>
            <a:r>
              <a:rPr lang="en-US" b="1" baseline="0" dirty="0" smtClean="0"/>
              <a:t> been a shared effort.  Many partners have worked together providing their time, their expertise and their commitment to find solutions.</a:t>
            </a:r>
            <a:endParaRPr lang="en-CA" b="1"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strategic plan has been built</a:t>
            </a:r>
            <a:r>
              <a:rPr lang="en-US" b="1" baseline="0" dirty="0" smtClean="0"/>
              <a:t> around </a:t>
            </a:r>
            <a:r>
              <a:rPr lang="en-US" b="1" dirty="0" smtClean="0"/>
              <a:t>four</a:t>
            </a:r>
            <a:r>
              <a:rPr lang="en-US" b="1" baseline="0" dirty="0" smtClean="0"/>
              <a:t> linked goals.</a:t>
            </a:r>
            <a:endParaRPr lang="en-CA" b="1"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goals are linked in the following way:</a:t>
            </a:r>
          </a:p>
          <a:p>
            <a:pPr>
              <a:buFont typeface="Arial" pitchFamily="34" charset="0"/>
              <a:buChar char="•"/>
            </a:pPr>
            <a:r>
              <a:rPr lang="en-US" b="1" dirty="0" smtClean="0"/>
              <a:t>  First of all children, youth and adults with ASD are at the centre of everything we do.</a:t>
            </a:r>
          </a:p>
          <a:p>
            <a:pPr>
              <a:buFont typeface="Arial" pitchFamily="34" charset="0"/>
              <a:buChar char="•"/>
            </a:pPr>
            <a:r>
              <a:rPr lang="en-US" b="1" dirty="0" smtClean="0"/>
              <a:t>  Goals</a:t>
            </a:r>
            <a:r>
              <a:rPr lang="en-US" b="1" baseline="0" dirty="0" smtClean="0"/>
              <a:t> one, two and three describe specific action areas for programs and support services hat will help us realize our dream.</a:t>
            </a:r>
          </a:p>
          <a:p>
            <a:pPr>
              <a:buFont typeface="Arial" pitchFamily="34" charset="0"/>
              <a:buChar char="•"/>
            </a:pPr>
            <a:r>
              <a:rPr lang="en-US" b="1" baseline="0" dirty="0" smtClean="0"/>
              <a:t>  Goal four, the infrastructure, describes specific actions for governance and protocols to ensure long-term sustainable success.</a:t>
            </a:r>
            <a:endParaRPr lang="en-CA" b="1"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This slide is self-explanatory. You might want to add:</a:t>
            </a:r>
          </a:p>
          <a:p>
            <a:pPr lvl="0"/>
            <a:endParaRPr lang="en-US" i="1" dirty="0" smtClean="0"/>
          </a:p>
          <a:p>
            <a:pPr lvl="0"/>
            <a:r>
              <a:rPr lang="en-US" b="1" i="0" dirty="0" smtClean="0"/>
              <a:t>There</a:t>
            </a:r>
            <a:r>
              <a:rPr lang="en-US" b="1" i="0" baseline="0" dirty="0" smtClean="0"/>
              <a:t> are 13 detailed action areas to support the two sub-goals under “coordinated access”.</a:t>
            </a:r>
            <a:endParaRPr lang="en-CA" b="1" i="0" dirty="0"/>
          </a:p>
        </p:txBody>
      </p:sp>
      <p:sp>
        <p:nvSpPr>
          <p:cNvPr id="4" name="Slide Number Placeholder 3"/>
          <p:cNvSpPr>
            <a:spLocks noGrp="1"/>
          </p:cNvSpPr>
          <p:nvPr>
            <p:ph type="sldNum" sz="quarter" idx="10"/>
          </p:nvPr>
        </p:nvSpPr>
        <p:spPr/>
        <p:txBody>
          <a:bodyPr/>
          <a:lstStyle/>
          <a:p>
            <a:fld id="{E2C97141-CD2D-4355-870A-A9CE31623410}"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181600"/>
            <a:ext cx="8305800" cy="685800"/>
          </a:xfrm>
        </p:spPr>
        <p:txBody>
          <a:bodyPr/>
          <a:lstStyle>
            <a:lvl1pPr algn="ctr">
              <a:defRPr>
                <a:solidFill>
                  <a:schemeClr val="tx1"/>
                </a:solidFill>
              </a:defRPr>
            </a:lvl1pPr>
          </a:lstStyle>
          <a:p>
            <a:r>
              <a:rPr lang="en-US" smtClean="0"/>
              <a:t>Click to edit Master title style</a:t>
            </a:r>
            <a:endParaRPr lang="en-CA"/>
          </a:p>
        </p:txBody>
      </p:sp>
      <p:sp>
        <p:nvSpPr>
          <p:cNvPr id="3075" name="Rectangle 3"/>
          <p:cNvSpPr>
            <a:spLocks noGrp="1" noChangeArrowheads="1"/>
          </p:cNvSpPr>
          <p:nvPr>
            <p:ph type="subTitle" idx="1"/>
          </p:nvPr>
        </p:nvSpPr>
        <p:spPr>
          <a:xfrm>
            <a:off x="685800" y="5867400"/>
            <a:ext cx="8305800" cy="685800"/>
          </a:xfrm>
        </p:spPr>
        <p:txBody>
          <a:bodyPr anchor="ctr"/>
          <a:lstStyle>
            <a:lvl1pPr marL="0" indent="0" algn="ctr">
              <a:buFontTx/>
              <a:buNone/>
              <a:defRPr sz="2800"/>
            </a:lvl1pPr>
          </a:lstStyle>
          <a:p>
            <a:r>
              <a:rPr lang="en-US" smtClean="0"/>
              <a:t>Click to edit Master subtitle style</a:t>
            </a:r>
            <a:endParaRPr lang="en-CA"/>
          </a:p>
        </p:txBody>
      </p:sp>
      <p:sp>
        <p:nvSpPr>
          <p:cNvPr id="3108" name="Rectangle 36"/>
          <p:cNvSpPr>
            <a:spLocks noGrp="1" noChangeArrowheads="1"/>
          </p:cNvSpPr>
          <p:nvPr>
            <p:ph type="dt" sz="half" idx="2"/>
          </p:nvPr>
        </p:nvSpPr>
        <p:spPr/>
        <p:txBody>
          <a:bodyPr/>
          <a:lstStyle>
            <a:lvl1pPr>
              <a:defRPr/>
            </a:lvl1pPr>
          </a:lstStyle>
          <a:p>
            <a:fld id="{FF9718EA-81CC-4DFA-BF72-7405BAA46873}" type="datetimeFigureOut">
              <a:rPr lang="en-US" smtClean="0"/>
              <a:pPr/>
              <a:t>6/22/2010</a:t>
            </a:fld>
            <a:endParaRPr lang="en-CA"/>
          </a:p>
        </p:txBody>
      </p:sp>
      <p:sp>
        <p:nvSpPr>
          <p:cNvPr id="3109" name="Rectangle 37"/>
          <p:cNvSpPr>
            <a:spLocks noGrp="1" noChangeArrowheads="1"/>
          </p:cNvSpPr>
          <p:nvPr>
            <p:ph type="ftr" sz="quarter" idx="3"/>
          </p:nvPr>
        </p:nvSpPr>
        <p:spPr/>
        <p:txBody>
          <a:bodyPr/>
          <a:lstStyle>
            <a:lvl1pPr>
              <a:defRPr/>
            </a:lvl1pPr>
          </a:lstStyle>
          <a:p>
            <a:endParaRPr lang="en-CA"/>
          </a:p>
        </p:txBody>
      </p:sp>
      <p:sp>
        <p:nvSpPr>
          <p:cNvPr id="3110" name="Rectangle 38"/>
          <p:cNvSpPr>
            <a:spLocks noGrp="1" noChangeArrowheads="1"/>
          </p:cNvSpPr>
          <p:nvPr>
            <p:ph type="sldNum" sz="quarter" idx="4"/>
          </p:nvPr>
        </p:nvSpPr>
        <p:spPr/>
        <p:txBody>
          <a:bodyPr/>
          <a:lstStyle>
            <a:lvl1pPr>
              <a:defRPr/>
            </a:lvl1pPr>
          </a:lstStyle>
          <a:p>
            <a:fld id="{ABD69A1E-564C-46A5-A0D1-B05D9BBF6FF4}"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FF9718EA-81CC-4DFA-BF72-7405BAA46873}" type="datetimeFigureOut">
              <a:rPr lang="en-US" smtClean="0"/>
              <a:pPr/>
              <a:t>6/22/2010</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ABD69A1E-564C-46A5-A0D1-B05D9BBF6FF4}"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5943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52400" y="228600"/>
            <a:ext cx="64770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FF9718EA-81CC-4DFA-BF72-7405BAA46873}" type="datetimeFigureOut">
              <a:rPr lang="en-US" smtClean="0"/>
              <a:pPr/>
              <a:t>6/22/2010</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ABD69A1E-564C-46A5-A0D1-B05D9BBF6FF4}"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FF9718EA-81CC-4DFA-BF72-7405BAA46873}" type="datetimeFigureOut">
              <a:rPr lang="en-US" smtClean="0"/>
              <a:pPr/>
              <a:t>6/22/2010</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ABD69A1E-564C-46A5-A0D1-B05D9BBF6FF4}"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F9718EA-81CC-4DFA-BF72-7405BAA46873}" type="datetimeFigureOut">
              <a:rPr lang="en-US" smtClean="0"/>
              <a:pPr/>
              <a:t>6/22/2010</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ABD69A1E-564C-46A5-A0D1-B05D9BBF6FF4}"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9906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fld id="{FF9718EA-81CC-4DFA-BF72-7405BAA46873}" type="datetimeFigureOut">
              <a:rPr lang="en-US" smtClean="0"/>
              <a:pPr/>
              <a:t>6/22/2010</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ABD69A1E-564C-46A5-A0D1-B05D9BBF6FF4}"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fld id="{FF9718EA-81CC-4DFA-BF72-7405BAA46873}" type="datetimeFigureOut">
              <a:rPr lang="en-US" smtClean="0"/>
              <a:pPr/>
              <a:t>6/22/2010</a:t>
            </a:fld>
            <a:endParaRPr lang="en-CA"/>
          </a:p>
        </p:txBody>
      </p:sp>
      <p:sp>
        <p:nvSpPr>
          <p:cNvPr id="8" name="Footer Placeholder 7"/>
          <p:cNvSpPr>
            <a:spLocks noGrp="1"/>
          </p:cNvSpPr>
          <p:nvPr>
            <p:ph type="ftr" sz="quarter" idx="11"/>
          </p:nvPr>
        </p:nvSpPr>
        <p:spPr/>
        <p:txBody>
          <a:bodyPr/>
          <a:lstStyle>
            <a:lvl1pPr>
              <a:defRPr/>
            </a:lvl1pPr>
          </a:lstStyle>
          <a:p>
            <a:endParaRPr lang="en-CA"/>
          </a:p>
        </p:txBody>
      </p:sp>
      <p:sp>
        <p:nvSpPr>
          <p:cNvPr id="9" name="Slide Number Placeholder 8"/>
          <p:cNvSpPr>
            <a:spLocks noGrp="1"/>
          </p:cNvSpPr>
          <p:nvPr>
            <p:ph type="sldNum" sz="quarter" idx="12"/>
          </p:nvPr>
        </p:nvSpPr>
        <p:spPr/>
        <p:txBody>
          <a:bodyPr/>
          <a:lstStyle>
            <a:lvl1pPr>
              <a:defRPr/>
            </a:lvl1pPr>
          </a:lstStyle>
          <a:p>
            <a:fld id="{ABD69A1E-564C-46A5-A0D1-B05D9BBF6FF4}"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fld id="{FF9718EA-81CC-4DFA-BF72-7405BAA46873}" type="datetimeFigureOut">
              <a:rPr lang="en-US" smtClean="0"/>
              <a:pPr/>
              <a:t>6/22/2010</a:t>
            </a:fld>
            <a:endParaRPr lang="en-CA"/>
          </a:p>
        </p:txBody>
      </p:sp>
      <p:sp>
        <p:nvSpPr>
          <p:cNvPr id="4" name="Footer Placeholder 3"/>
          <p:cNvSpPr>
            <a:spLocks noGrp="1"/>
          </p:cNvSpPr>
          <p:nvPr>
            <p:ph type="ftr" sz="quarter" idx="11"/>
          </p:nvPr>
        </p:nvSpPr>
        <p:spPr/>
        <p:txBody>
          <a:bodyPr/>
          <a:lstStyle>
            <a:lvl1pPr>
              <a:defRPr/>
            </a:lvl1pPr>
          </a:lstStyle>
          <a:p>
            <a:endParaRPr lang="en-CA"/>
          </a:p>
        </p:txBody>
      </p:sp>
      <p:sp>
        <p:nvSpPr>
          <p:cNvPr id="5" name="Slide Number Placeholder 4"/>
          <p:cNvSpPr>
            <a:spLocks noGrp="1"/>
          </p:cNvSpPr>
          <p:nvPr>
            <p:ph type="sldNum" sz="quarter" idx="12"/>
          </p:nvPr>
        </p:nvSpPr>
        <p:spPr/>
        <p:txBody>
          <a:bodyPr/>
          <a:lstStyle>
            <a:lvl1pPr>
              <a:defRPr/>
            </a:lvl1pPr>
          </a:lstStyle>
          <a:p>
            <a:fld id="{ABD69A1E-564C-46A5-A0D1-B05D9BBF6FF4}"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F9718EA-81CC-4DFA-BF72-7405BAA46873}" type="datetimeFigureOut">
              <a:rPr lang="en-US" smtClean="0"/>
              <a:pPr/>
              <a:t>6/22/2010</a:t>
            </a:fld>
            <a:endParaRPr lang="en-CA"/>
          </a:p>
        </p:txBody>
      </p:sp>
      <p:sp>
        <p:nvSpPr>
          <p:cNvPr id="3" name="Footer Placeholder 2"/>
          <p:cNvSpPr>
            <a:spLocks noGrp="1"/>
          </p:cNvSpPr>
          <p:nvPr>
            <p:ph type="ftr" sz="quarter" idx="11"/>
          </p:nvPr>
        </p:nvSpPr>
        <p:spPr/>
        <p:txBody>
          <a:bodyPr/>
          <a:lstStyle>
            <a:lvl1pPr>
              <a:defRPr/>
            </a:lvl1pPr>
          </a:lstStyle>
          <a:p>
            <a:endParaRPr lang="en-CA"/>
          </a:p>
        </p:txBody>
      </p:sp>
      <p:sp>
        <p:nvSpPr>
          <p:cNvPr id="4" name="Slide Number Placeholder 3"/>
          <p:cNvSpPr>
            <a:spLocks noGrp="1"/>
          </p:cNvSpPr>
          <p:nvPr>
            <p:ph type="sldNum" sz="quarter" idx="12"/>
          </p:nvPr>
        </p:nvSpPr>
        <p:spPr/>
        <p:txBody>
          <a:bodyPr/>
          <a:lstStyle>
            <a:lvl1pPr>
              <a:defRPr/>
            </a:lvl1pPr>
          </a:lstStyle>
          <a:p>
            <a:fld id="{ABD69A1E-564C-46A5-A0D1-B05D9BBF6FF4}"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F9718EA-81CC-4DFA-BF72-7405BAA46873}" type="datetimeFigureOut">
              <a:rPr lang="en-US" smtClean="0"/>
              <a:pPr/>
              <a:t>6/22/2010</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ABD69A1E-564C-46A5-A0D1-B05D9BBF6FF4}"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F9718EA-81CC-4DFA-BF72-7405BAA46873}" type="datetimeFigureOut">
              <a:rPr lang="en-US" smtClean="0"/>
              <a:pPr/>
              <a:t>6/22/2010</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ABD69A1E-564C-46A5-A0D1-B05D9BBF6FF4}"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990600" y="1600200"/>
            <a:ext cx="80010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1032" name="Rectangle 8"/>
          <p:cNvSpPr>
            <a:spLocks noGrp="1" noChangeArrowheads="1"/>
          </p:cNvSpPr>
          <p:nvPr>
            <p:ph type="dt" sz="half" idx="2"/>
          </p:nvPr>
        </p:nvSpPr>
        <p:spPr bwMode="auto">
          <a:xfrm>
            <a:off x="152400" y="6553200"/>
            <a:ext cx="240347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FF9718EA-81CC-4DFA-BF72-7405BAA46873}" type="datetimeFigureOut">
              <a:rPr lang="en-US" smtClean="0"/>
              <a:pPr/>
              <a:t>6/22/2010</a:t>
            </a:fld>
            <a:endParaRPr lang="en-CA"/>
          </a:p>
        </p:txBody>
      </p:sp>
      <p:sp>
        <p:nvSpPr>
          <p:cNvPr id="1033" name="Rectangle 9"/>
          <p:cNvSpPr>
            <a:spLocks noGrp="1" noChangeArrowheads="1"/>
          </p:cNvSpPr>
          <p:nvPr>
            <p:ph type="ftr" sz="quarter" idx="3"/>
          </p:nvPr>
        </p:nvSpPr>
        <p:spPr bwMode="auto">
          <a:xfrm>
            <a:off x="3259138"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CA"/>
          </a:p>
        </p:txBody>
      </p:sp>
      <p:sp>
        <p:nvSpPr>
          <p:cNvPr id="1034" name="Rectangle 10"/>
          <p:cNvSpPr>
            <a:spLocks noGrp="1" noChangeArrowheads="1"/>
          </p:cNvSpPr>
          <p:nvPr>
            <p:ph type="sldNum" sz="quarter" idx="4"/>
          </p:nvPr>
        </p:nvSpPr>
        <p:spPr bwMode="auto">
          <a:xfrm>
            <a:off x="68580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ABD69A1E-564C-46A5-A0D1-B05D9BBF6FF4}"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dirty="0" smtClean="0"/>
              <a:t>Improving the System</a:t>
            </a:r>
            <a:r>
              <a:rPr lang="en-US" sz="2400" baseline="0" dirty="0" smtClean="0"/>
              <a:t> of Support for Children, Youth and Adults with ASD and Their Families in York Region</a:t>
            </a:r>
            <a:endParaRPr lang="en-CA" sz="2400" dirty="0"/>
          </a:p>
        </p:txBody>
      </p:sp>
      <p:sp>
        <p:nvSpPr>
          <p:cNvPr id="3" name="Subtitle 2"/>
          <p:cNvSpPr>
            <a:spLocks noGrp="1"/>
          </p:cNvSpPr>
          <p:nvPr>
            <p:ph type="subTitle" idx="1"/>
          </p:nvPr>
        </p:nvSpPr>
        <p:spPr/>
        <p:txBody>
          <a:bodyPr/>
          <a:lstStyle/>
          <a:p>
            <a:r>
              <a:rPr lang="en-US" b="1" dirty="0" smtClean="0"/>
              <a:t>The Strategic Plan</a:t>
            </a:r>
            <a:endParaRPr lang="en-CA" b="1" dirty="0" smtClean="0"/>
          </a:p>
        </p:txBody>
      </p:sp>
      <p:sp>
        <p:nvSpPr>
          <p:cNvPr id="4" name="TextBox 3"/>
          <p:cNvSpPr txBox="1"/>
          <p:nvPr/>
        </p:nvSpPr>
        <p:spPr>
          <a:xfrm>
            <a:off x="4267200" y="6488668"/>
            <a:ext cx="1019831" cy="307777"/>
          </a:xfrm>
          <a:prstGeom prst="rect">
            <a:avLst/>
          </a:prstGeom>
          <a:noFill/>
        </p:spPr>
        <p:txBody>
          <a:bodyPr wrap="none" rtlCol="0">
            <a:spAutoFit/>
          </a:bodyPr>
          <a:lstStyle/>
          <a:p>
            <a:r>
              <a:rPr lang="en-US" sz="1400" dirty="0" smtClean="0"/>
              <a:t>June 2010</a:t>
            </a:r>
            <a:endParaRPr lang="en-CA"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Goal # 2: Knowledge and Awareness</a:t>
            </a:r>
            <a:endParaRPr lang="en-CA" sz="3200" dirty="0"/>
          </a:p>
        </p:txBody>
      </p:sp>
      <p:sp>
        <p:nvSpPr>
          <p:cNvPr id="3" name="Content Placeholder 2"/>
          <p:cNvSpPr>
            <a:spLocks noGrp="1"/>
          </p:cNvSpPr>
          <p:nvPr>
            <p:ph idx="1"/>
          </p:nvPr>
        </p:nvSpPr>
        <p:spPr>
          <a:xfrm>
            <a:off x="990600" y="1371600"/>
            <a:ext cx="8001000" cy="4800600"/>
          </a:xfrm>
        </p:spPr>
        <p:txBody>
          <a:bodyPr/>
          <a:lstStyle/>
          <a:p>
            <a:pPr>
              <a:buNone/>
            </a:pPr>
            <a:r>
              <a:rPr lang="en-CA" sz="2400" dirty="0" smtClean="0"/>
              <a:t>    To provide opportunities to increase knowledge and awareness about ASD among physicians, service providers, parents and the general public, so that…</a:t>
            </a:r>
          </a:p>
          <a:p>
            <a:pPr>
              <a:buNone/>
            </a:pPr>
            <a:endParaRPr lang="en-CA" sz="2400" dirty="0" smtClean="0"/>
          </a:p>
          <a:p>
            <a:pPr lvl="1">
              <a:buFont typeface="Wingdings" pitchFamily="2" charset="2"/>
              <a:buChar char="ü"/>
            </a:pPr>
            <a:r>
              <a:rPr lang="en-CA" sz="1800" dirty="0" smtClean="0"/>
              <a:t>Physicians know more about ASD and how to help their patients and their families.</a:t>
            </a:r>
            <a:br>
              <a:rPr lang="en-CA" sz="1800" dirty="0" smtClean="0"/>
            </a:br>
            <a:endParaRPr lang="en-CA" sz="1800" dirty="0" smtClean="0"/>
          </a:p>
          <a:p>
            <a:pPr lvl="1">
              <a:buFont typeface="Wingdings" pitchFamily="2" charset="2"/>
              <a:buChar char="ü"/>
            </a:pPr>
            <a:r>
              <a:rPr lang="en-CA" sz="1800" dirty="0" smtClean="0"/>
              <a:t>Service providers know more about ASD and how to help families.</a:t>
            </a:r>
            <a:br>
              <a:rPr lang="en-CA" sz="1800" dirty="0" smtClean="0"/>
            </a:br>
            <a:endParaRPr lang="en-CA" sz="1800" dirty="0" smtClean="0"/>
          </a:p>
          <a:p>
            <a:pPr lvl="1">
              <a:buFont typeface="Wingdings" pitchFamily="2" charset="2"/>
              <a:buChar char="ü"/>
            </a:pPr>
            <a:r>
              <a:rPr lang="en-CA" sz="1800" dirty="0" smtClean="0"/>
              <a:t>Parents can identify ASD in their child more quickly and they can easily access information about local services and programs that can help.</a:t>
            </a:r>
            <a:br>
              <a:rPr lang="en-CA" sz="1800" dirty="0" smtClean="0"/>
            </a:br>
            <a:endParaRPr lang="en-CA" sz="1800" dirty="0" smtClean="0"/>
          </a:p>
          <a:p>
            <a:pPr lvl="1">
              <a:buFont typeface="Wingdings" pitchFamily="2" charset="2"/>
              <a:buChar char="ü"/>
            </a:pPr>
            <a:r>
              <a:rPr lang="en-CA" sz="1800" dirty="0" smtClean="0"/>
              <a:t>The system of support continuously monitors, evaluates and improves its policies and practices. </a:t>
            </a:r>
          </a:p>
          <a:p>
            <a:pPr>
              <a:buNone/>
            </a:pPr>
            <a:endParaRPr lang="en-CA"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696200" cy="838200"/>
          </a:xfrm>
        </p:spPr>
        <p:txBody>
          <a:bodyPr/>
          <a:lstStyle/>
          <a:p>
            <a:r>
              <a:rPr lang="en-US" sz="3200" dirty="0" smtClean="0"/>
              <a:t> </a:t>
            </a:r>
            <a:r>
              <a:rPr lang="en-US" sz="2800" dirty="0" smtClean="0"/>
              <a:t>Goal # 3: Continuum of Coordinated Services</a:t>
            </a:r>
            <a:endParaRPr lang="en-CA" sz="3200" dirty="0"/>
          </a:p>
        </p:txBody>
      </p:sp>
      <p:sp>
        <p:nvSpPr>
          <p:cNvPr id="3" name="Content Placeholder 2"/>
          <p:cNvSpPr>
            <a:spLocks noGrp="1"/>
          </p:cNvSpPr>
          <p:nvPr>
            <p:ph idx="1"/>
          </p:nvPr>
        </p:nvSpPr>
        <p:spPr>
          <a:xfrm>
            <a:off x="990600" y="1371600"/>
            <a:ext cx="8001000" cy="4800600"/>
          </a:xfrm>
        </p:spPr>
        <p:txBody>
          <a:bodyPr/>
          <a:lstStyle/>
          <a:p>
            <a:pPr>
              <a:buNone/>
            </a:pPr>
            <a:r>
              <a:rPr lang="en-CA" sz="2400" dirty="0" smtClean="0"/>
              <a:t>    To provide coordinated and individualized plans of care, including more frequent use of electronic single plans of care (SPOCs), so that…</a:t>
            </a:r>
          </a:p>
          <a:p>
            <a:pPr>
              <a:buNone/>
            </a:pPr>
            <a:endParaRPr lang="en-CA" sz="2400" dirty="0" smtClean="0"/>
          </a:p>
          <a:p>
            <a:pPr lvl="1">
              <a:buFont typeface="Wingdings" pitchFamily="2" charset="2"/>
              <a:buChar char="ü"/>
            </a:pPr>
            <a:r>
              <a:rPr lang="en-CA" sz="1800" dirty="0" smtClean="0"/>
              <a:t>Families receive services from providers that are integrated, needs-based and, when considered as a whole, are coordinated plans of care.</a:t>
            </a:r>
          </a:p>
          <a:p>
            <a:pPr lvl="1">
              <a:buFont typeface="Wingdings" pitchFamily="2" charset="2"/>
              <a:buChar char="ü"/>
            </a:pPr>
            <a:endParaRPr lang="en-CA" sz="1800" dirty="0" smtClean="0"/>
          </a:p>
          <a:p>
            <a:pPr lvl="1">
              <a:buFont typeface="Wingdings" pitchFamily="2" charset="2"/>
              <a:buChar char="ü"/>
            </a:pPr>
            <a:r>
              <a:rPr lang="en-CA" sz="1800" dirty="0" smtClean="0"/>
              <a:t>Families have access to a range of flexible, convenient and comprehensive 24-7-12 lifelong services to support them as their child grows up.</a:t>
            </a:r>
          </a:p>
          <a:p>
            <a:pPr lvl="1">
              <a:buFont typeface="Wingdings" pitchFamily="2" charset="2"/>
              <a:buChar char="ü"/>
            </a:pPr>
            <a:endParaRPr lang="en-CA" sz="1800" dirty="0" smtClean="0"/>
          </a:p>
          <a:p>
            <a:pPr lvl="1">
              <a:buFont typeface="Wingdings" pitchFamily="2" charset="2"/>
              <a:buChar char="ü"/>
            </a:pPr>
            <a:r>
              <a:rPr lang="en-CA" sz="1800" dirty="0" smtClean="0"/>
              <a:t>Families are supported during transition from one developmental age to another, including into adulthood.</a:t>
            </a:r>
          </a:p>
          <a:p>
            <a:pPr>
              <a:buNone/>
            </a:pPr>
            <a:endParaRPr lang="en-CA"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Goal # 4: Infrastructure</a:t>
            </a:r>
            <a:endParaRPr lang="en-CA" sz="3200" dirty="0"/>
          </a:p>
        </p:txBody>
      </p:sp>
      <p:sp>
        <p:nvSpPr>
          <p:cNvPr id="3" name="Content Placeholder 2"/>
          <p:cNvSpPr>
            <a:spLocks noGrp="1"/>
          </p:cNvSpPr>
          <p:nvPr>
            <p:ph idx="1"/>
          </p:nvPr>
        </p:nvSpPr>
        <p:spPr>
          <a:xfrm>
            <a:off x="990600" y="1371600"/>
            <a:ext cx="8001000" cy="4800600"/>
          </a:xfrm>
        </p:spPr>
        <p:txBody>
          <a:bodyPr/>
          <a:lstStyle/>
          <a:p>
            <a:pPr>
              <a:buNone/>
            </a:pPr>
            <a:r>
              <a:rPr lang="en-CA" sz="2400" dirty="0" smtClean="0"/>
              <a:t>    Formalize partnerships, strengthen collaborative capacity and increase transparency and accountability across the system of support, through …</a:t>
            </a:r>
          </a:p>
          <a:p>
            <a:pPr>
              <a:buNone/>
            </a:pPr>
            <a:endParaRPr lang="en-CA" sz="2400" dirty="0" smtClean="0"/>
          </a:p>
          <a:p>
            <a:pPr lvl="1">
              <a:buFont typeface="Wingdings" pitchFamily="2" charset="2"/>
              <a:buChar char="ü"/>
            </a:pPr>
            <a:r>
              <a:rPr lang="en-CA" sz="1800" dirty="0" smtClean="0"/>
              <a:t>The leadership of the </a:t>
            </a:r>
            <a:r>
              <a:rPr lang="en-CA" sz="1800" i="1" dirty="0" smtClean="0"/>
              <a:t>ASD Partnership Committee</a:t>
            </a:r>
            <a:r>
              <a:rPr lang="en-CA" sz="1800" dirty="0" smtClean="0"/>
              <a:t>, which will maintain the focus on implementing all aspects of the strategic plan.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a:t>
            </a:r>
            <a:endParaRPr lang="en-CA" dirty="0"/>
          </a:p>
        </p:txBody>
      </p:sp>
      <p:sp>
        <p:nvSpPr>
          <p:cNvPr id="3" name="Content Placeholder 2"/>
          <p:cNvSpPr>
            <a:spLocks noGrp="1"/>
          </p:cNvSpPr>
          <p:nvPr>
            <p:ph idx="1"/>
          </p:nvPr>
        </p:nvSpPr>
        <p:spPr/>
        <p:txBody>
          <a:bodyPr/>
          <a:lstStyle/>
          <a:p>
            <a:pPr>
              <a:buFont typeface="Wingdings" pitchFamily="2" charset="2"/>
              <a:buChar char="ü"/>
            </a:pPr>
            <a:r>
              <a:rPr lang="en-US" sz="2000" dirty="0" smtClean="0"/>
              <a:t> Will occur in a multi-dimensional way – some sequencing, but most actions will occur in parallel.</a:t>
            </a:r>
          </a:p>
          <a:p>
            <a:pPr>
              <a:buNone/>
            </a:pPr>
            <a:endParaRPr lang="en-US" sz="1800" dirty="0" smtClean="0"/>
          </a:p>
          <a:p>
            <a:pPr>
              <a:buFont typeface="Wingdings" pitchFamily="2" charset="2"/>
              <a:buChar char="ü"/>
            </a:pPr>
            <a:r>
              <a:rPr lang="en-US" sz="2000" dirty="0" smtClean="0"/>
              <a:t>Leadership from newly structured </a:t>
            </a:r>
            <a:r>
              <a:rPr lang="en-US" sz="2000" i="1" dirty="0" smtClean="0"/>
              <a:t>ASD Partnership Committee.</a:t>
            </a:r>
          </a:p>
          <a:p>
            <a:pPr>
              <a:buFont typeface="Wingdings" pitchFamily="2" charset="2"/>
              <a:buChar char="ü"/>
            </a:pPr>
            <a:endParaRPr lang="en-US" sz="2000" dirty="0" smtClean="0"/>
          </a:p>
          <a:p>
            <a:pPr>
              <a:buFont typeface="Wingdings" pitchFamily="2" charset="2"/>
              <a:buChar char="ü"/>
            </a:pPr>
            <a:r>
              <a:rPr lang="en-US" sz="2000" dirty="0" smtClean="0"/>
              <a:t>7 Working Groups to be established to drive specific action areas.</a:t>
            </a:r>
          </a:p>
          <a:p>
            <a:pPr>
              <a:buFont typeface="Wingdings" pitchFamily="2" charset="2"/>
              <a:buChar char="ü"/>
            </a:pPr>
            <a:endParaRPr lang="en-US" sz="2000" dirty="0" smtClean="0"/>
          </a:p>
          <a:p>
            <a:pPr>
              <a:buFont typeface="Wingdings" pitchFamily="2" charset="2"/>
              <a:buChar char="ü"/>
            </a:pPr>
            <a:r>
              <a:rPr lang="en-US" sz="2000" dirty="0" smtClean="0"/>
              <a:t>Exploring ways and means to support project coordination.</a:t>
            </a:r>
          </a:p>
          <a:p>
            <a:pPr>
              <a:buFont typeface="Wingdings" pitchFamily="2" charset="2"/>
              <a:buChar char="ü"/>
            </a:pPr>
            <a:endParaRPr lang="en-US" sz="2000" dirty="0" smtClean="0"/>
          </a:p>
          <a:p>
            <a:pPr>
              <a:buFont typeface="Wingdings" pitchFamily="2" charset="2"/>
              <a:buChar char="ü"/>
            </a:pPr>
            <a:r>
              <a:rPr lang="en-US" sz="2000" dirty="0" smtClean="0"/>
              <a:t>3 broad phases of implementation:</a:t>
            </a:r>
          </a:p>
          <a:p>
            <a:pPr marL="857250" lvl="1" indent="-457200">
              <a:buFont typeface="+mj-lt"/>
              <a:buAutoNum type="arabicPeriod"/>
            </a:pPr>
            <a:r>
              <a:rPr lang="en-CA" sz="2000" dirty="0" smtClean="0"/>
              <a:t>Disseminating and Resourcing the Strategic Plan</a:t>
            </a:r>
          </a:p>
          <a:p>
            <a:pPr marL="857250" lvl="1" indent="-457200">
              <a:buFont typeface="+mj-lt"/>
              <a:buAutoNum type="arabicPeriod"/>
            </a:pPr>
            <a:r>
              <a:rPr lang="en-CA" sz="2000" dirty="0" smtClean="0"/>
              <a:t>Aligning with existing and on-going initiatives in York Region</a:t>
            </a:r>
          </a:p>
          <a:p>
            <a:pPr marL="857250" lvl="1" indent="-457200">
              <a:buFont typeface="+mj-lt"/>
              <a:buAutoNum type="arabicPeriod"/>
            </a:pPr>
            <a:r>
              <a:rPr lang="en-CA" sz="2000" dirty="0" smtClean="0"/>
              <a:t>Resourcing and organizing for longer-term action strategies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CA" sz="2800" dirty="0" smtClean="0">
                <a:solidFill>
                  <a:schemeClr val="tx2"/>
                </a:solidFill>
                <a:latin typeface="+mj-lt"/>
                <a:ea typeface="+mj-ea"/>
                <a:cs typeface="+mj-cs"/>
              </a:rPr>
              <a:t>Implementation Phase 1:</a:t>
            </a:r>
            <a:br>
              <a:rPr lang="en-CA" sz="2800" dirty="0" smtClean="0">
                <a:solidFill>
                  <a:schemeClr val="tx2"/>
                </a:solidFill>
                <a:latin typeface="+mj-lt"/>
                <a:ea typeface="+mj-ea"/>
                <a:cs typeface="+mj-cs"/>
              </a:rPr>
            </a:br>
            <a:r>
              <a:rPr lang="en-CA" sz="2800" dirty="0" smtClean="0">
                <a:solidFill>
                  <a:schemeClr val="tx2"/>
                </a:solidFill>
                <a:latin typeface="+mj-lt"/>
                <a:ea typeface="+mj-ea"/>
                <a:cs typeface="+mj-cs"/>
              </a:rPr>
              <a:t>Disseminate and Resource the Plan</a:t>
            </a:r>
            <a:endParaRPr lang="en-CA" dirty="0"/>
          </a:p>
        </p:txBody>
      </p:sp>
      <p:sp>
        <p:nvSpPr>
          <p:cNvPr id="3" name="Content Placeholder 2"/>
          <p:cNvSpPr>
            <a:spLocks noGrp="1"/>
          </p:cNvSpPr>
          <p:nvPr>
            <p:ph idx="1"/>
          </p:nvPr>
        </p:nvSpPr>
        <p:spPr>
          <a:xfrm>
            <a:off x="1143000" y="1447800"/>
            <a:ext cx="7772400" cy="4876800"/>
          </a:xfrm>
        </p:spPr>
        <p:txBody>
          <a:bodyPr/>
          <a:lstStyle/>
          <a:p>
            <a:pPr marL="457200" indent="-457200">
              <a:buFont typeface="+mj-lt"/>
              <a:buAutoNum type="arabicPeriod"/>
            </a:pPr>
            <a:r>
              <a:rPr lang="en-US" sz="1800" dirty="0" smtClean="0"/>
              <a:t>Disseminate strategic plan to broader community of families and service providers.</a:t>
            </a:r>
            <a:br>
              <a:rPr lang="en-US" sz="1800" dirty="0" smtClean="0"/>
            </a:br>
            <a:endParaRPr lang="en-US" sz="1800" dirty="0" smtClean="0"/>
          </a:p>
          <a:p>
            <a:pPr marL="457200" indent="-457200">
              <a:buFont typeface="+mj-lt"/>
              <a:buAutoNum type="arabicPeriod"/>
            </a:pPr>
            <a:r>
              <a:rPr lang="en-US" sz="1800" dirty="0" smtClean="0"/>
              <a:t>Meet with key leaders and decision-makers to request support..</a:t>
            </a:r>
            <a:br>
              <a:rPr lang="en-US" sz="1800" dirty="0" smtClean="0"/>
            </a:br>
            <a:endParaRPr lang="en-US" sz="1800" dirty="0" smtClean="0"/>
          </a:p>
          <a:p>
            <a:pPr marL="457200" indent="-457200">
              <a:buFont typeface="+mj-lt"/>
              <a:buAutoNum type="arabicPeriod"/>
            </a:pPr>
            <a:r>
              <a:rPr lang="en-US" sz="1800" dirty="0" smtClean="0"/>
              <a:t>Transition </a:t>
            </a:r>
            <a:r>
              <a:rPr lang="en-US" sz="1800" i="1" dirty="0" smtClean="0"/>
              <a:t>ASD Implementation Group </a:t>
            </a:r>
            <a:r>
              <a:rPr lang="en-US" sz="1800" dirty="0" smtClean="0"/>
              <a:t>into fully functioning </a:t>
            </a:r>
            <a:r>
              <a:rPr lang="en-US" sz="1800" i="1" dirty="0" smtClean="0"/>
              <a:t>ASD Partnership Committee.</a:t>
            </a:r>
            <a:br>
              <a:rPr lang="en-US" sz="1800" i="1" dirty="0" smtClean="0"/>
            </a:br>
            <a:endParaRPr lang="en-US" sz="1800" i="1" dirty="0" smtClean="0"/>
          </a:p>
          <a:p>
            <a:pPr marL="457200" indent="-457200">
              <a:buFont typeface="+mj-lt"/>
              <a:buAutoNum type="arabicPeriod"/>
            </a:pPr>
            <a:r>
              <a:rPr lang="en-US" sz="1800" dirty="0" smtClean="0"/>
              <a:t>Develop memorandums of understanding and partnership contributions:</a:t>
            </a:r>
          </a:p>
          <a:p>
            <a:pPr marL="857250" lvl="1" indent="-457200"/>
            <a:r>
              <a:rPr lang="en-US" sz="1400" dirty="0" smtClean="0"/>
              <a:t>CTN contributing administrative/ operational infrastructure</a:t>
            </a:r>
          </a:p>
          <a:p>
            <a:pPr marL="857250" lvl="1" indent="-457200"/>
            <a:r>
              <a:rPr lang="en-US" sz="1400" dirty="0" smtClean="0"/>
              <a:t>$$$ and in-kind support from partners</a:t>
            </a:r>
            <a:br>
              <a:rPr lang="en-US" sz="1400" dirty="0" smtClean="0"/>
            </a:br>
            <a:endParaRPr lang="en-US" sz="1400" dirty="0" smtClean="0"/>
          </a:p>
          <a:p>
            <a:pPr marL="457200" indent="-457200">
              <a:buFont typeface="+mj-lt"/>
              <a:buAutoNum type="arabicPeriod"/>
            </a:pPr>
            <a:r>
              <a:rPr lang="en-US" sz="1800" dirty="0" smtClean="0"/>
              <a:t>Pursue funding options to support implementation and project coordination.</a:t>
            </a:r>
            <a:br>
              <a:rPr lang="en-US" sz="1800" dirty="0" smtClean="0"/>
            </a:br>
            <a:endParaRPr lang="en-US" sz="1800" dirty="0" smtClean="0"/>
          </a:p>
          <a:p>
            <a:pPr marL="457200" indent="-457200">
              <a:buFont typeface="+mj-lt"/>
              <a:buAutoNum type="arabicPeriod"/>
            </a:pPr>
            <a:r>
              <a:rPr lang="en-US" sz="1800" dirty="0" smtClean="0"/>
              <a:t>Initiate coordinated access actions; i.e. identify website coordinator for each service provider and consolidate information.</a:t>
            </a:r>
          </a:p>
          <a:p>
            <a:endParaRPr lang="en-US" dirty="0" smtClean="0"/>
          </a:p>
          <a:p>
            <a:endParaRPr lang="en-US" dirty="0" smtClean="0"/>
          </a:p>
          <a:p>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839200" cy="838200"/>
          </a:xfrm>
        </p:spPr>
        <p: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CA" sz="2800" dirty="0" smtClean="0">
                <a:solidFill>
                  <a:schemeClr val="tx2"/>
                </a:solidFill>
                <a:latin typeface="+mj-lt"/>
                <a:ea typeface="+mj-ea"/>
                <a:cs typeface="+mj-cs"/>
              </a:rPr>
              <a:t>Implementation Phase 2:</a:t>
            </a:r>
            <a:br>
              <a:rPr lang="en-CA" sz="2800" dirty="0" smtClean="0">
                <a:solidFill>
                  <a:schemeClr val="tx2"/>
                </a:solidFill>
                <a:latin typeface="+mj-lt"/>
                <a:ea typeface="+mj-ea"/>
                <a:cs typeface="+mj-cs"/>
              </a:rPr>
            </a:br>
            <a:r>
              <a:rPr lang="en-CA" sz="2800" dirty="0" smtClean="0">
                <a:solidFill>
                  <a:schemeClr val="tx2"/>
                </a:solidFill>
                <a:latin typeface="+mj-lt"/>
                <a:ea typeface="+mj-ea"/>
                <a:cs typeface="+mj-cs"/>
              </a:rPr>
              <a:t>Align with Existing and On-going Initiatives</a:t>
            </a:r>
            <a:endParaRPr lang="en-CA" dirty="0"/>
          </a:p>
        </p:txBody>
      </p:sp>
      <p:sp>
        <p:nvSpPr>
          <p:cNvPr id="3" name="Content Placeholder 2"/>
          <p:cNvSpPr>
            <a:spLocks noGrp="1"/>
          </p:cNvSpPr>
          <p:nvPr>
            <p:ph idx="1"/>
          </p:nvPr>
        </p:nvSpPr>
        <p:spPr>
          <a:xfrm>
            <a:off x="1143000" y="1600200"/>
            <a:ext cx="7772400" cy="4876800"/>
          </a:xfrm>
        </p:spPr>
        <p:txBody>
          <a:bodyPr/>
          <a:lstStyle/>
          <a:p>
            <a:pPr marL="457200" indent="-457200">
              <a:buFont typeface="+mj-lt"/>
              <a:buAutoNum type="arabicPeriod"/>
            </a:pPr>
            <a:r>
              <a:rPr lang="en-US" sz="2000" dirty="0" smtClean="0"/>
              <a:t>Establish linkages with two initiatives in York Region that are critical to implementation:</a:t>
            </a:r>
          </a:p>
          <a:p>
            <a:pPr marL="857250" lvl="1" indent="-457200"/>
            <a:r>
              <a:rPr lang="en-US" sz="1600" dirty="0" smtClean="0"/>
              <a:t>Coordinated Access Working Group</a:t>
            </a:r>
          </a:p>
          <a:p>
            <a:pPr marL="857250" lvl="1" indent="-457200"/>
            <a:r>
              <a:rPr lang="en-US" sz="1600" dirty="0" smtClean="0"/>
              <a:t>211 York Region</a:t>
            </a:r>
          </a:p>
          <a:p>
            <a:pPr marL="857250" lvl="1" indent="-457200">
              <a:buNone/>
            </a:pPr>
            <a:r>
              <a:rPr lang="en-US" sz="1600" dirty="0" smtClean="0"/>
              <a:t/>
            </a:r>
            <a:br>
              <a:rPr lang="en-US" sz="1600" dirty="0" smtClean="0"/>
            </a:br>
            <a:endParaRPr lang="en-US" sz="1600" dirty="0" smtClean="0"/>
          </a:p>
          <a:p>
            <a:pPr marL="457200" indent="-457200">
              <a:buFont typeface="+mj-lt"/>
              <a:buAutoNum type="arabicPeriod"/>
            </a:pPr>
            <a:r>
              <a:rPr lang="en-US" sz="2000" dirty="0" smtClean="0"/>
              <a:t>Act on quick wins, such as:</a:t>
            </a:r>
          </a:p>
          <a:p>
            <a:pPr marL="857250" lvl="1" indent="-457200"/>
            <a:r>
              <a:rPr lang="en-US" sz="1600" dirty="0" smtClean="0"/>
              <a:t>Screening tools</a:t>
            </a:r>
          </a:p>
          <a:p>
            <a:pPr marL="857250" lvl="1" indent="-457200"/>
            <a:r>
              <a:rPr lang="en-US" sz="1600" dirty="0" smtClean="0"/>
              <a:t>Connect with and support physicians</a:t>
            </a:r>
          </a:p>
          <a:p>
            <a:pPr marL="857250" lvl="1" indent="-457200"/>
            <a:r>
              <a:rPr lang="en-US" sz="1600" dirty="0" smtClean="0"/>
              <a:t>Include information about ASD in </a:t>
            </a:r>
            <a:r>
              <a:rPr lang="en-US" sz="1600" i="1" dirty="0" smtClean="0"/>
              <a:t>Red Flags</a:t>
            </a:r>
          </a:p>
          <a:p>
            <a:pPr marL="857250" lvl="1" indent="-457200"/>
            <a:r>
              <a:rPr lang="en-US" sz="1600" dirty="0" smtClean="0"/>
              <a:t>Provide information about ASD in </a:t>
            </a:r>
            <a:r>
              <a:rPr lang="en-US" sz="1600" i="1" dirty="0" smtClean="0"/>
              <a:t>Healthy Babies/ Healthy Children </a:t>
            </a:r>
            <a:r>
              <a:rPr lang="en-US" sz="1600" dirty="0" smtClean="0"/>
              <a:t>packages</a:t>
            </a:r>
          </a:p>
          <a:p>
            <a:pPr marL="857250" lvl="1" indent="-457200"/>
            <a:r>
              <a:rPr lang="en-US" sz="1600" dirty="0" smtClean="0"/>
              <a:t>Update existing mapping resources</a:t>
            </a:r>
          </a:p>
          <a:p>
            <a:endParaRPr lang="en-US" dirty="0" smtClean="0"/>
          </a:p>
          <a:p>
            <a:endParaRPr lang="en-US" dirty="0" smtClean="0"/>
          </a:p>
          <a:p>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839200" cy="838200"/>
          </a:xfrm>
        </p:spPr>
        <p: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CA" sz="2800" dirty="0" smtClean="0">
                <a:solidFill>
                  <a:schemeClr val="tx2"/>
                </a:solidFill>
                <a:latin typeface="+mj-lt"/>
                <a:ea typeface="+mj-ea"/>
                <a:cs typeface="+mj-cs"/>
              </a:rPr>
              <a:t>Implementation Phase 3:</a:t>
            </a:r>
            <a:br>
              <a:rPr lang="en-CA" sz="2800" dirty="0" smtClean="0">
                <a:solidFill>
                  <a:schemeClr val="tx2"/>
                </a:solidFill>
                <a:latin typeface="+mj-lt"/>
                <a:ea typeface="+mj-ea"/>
                <a:cs typeface="+mj-cs"/>
              </a:rPr>
            </a:br>
            <a:r>
              <a:rPr lang="en-CA" sz="2800" dirty="0" smtClean="0">
                <a:solidFill>
                  <a:schemeClr val="tx2"/>
                </a:solidFill>
                <a:latin typeface="+mj-lt"/>
                <a:ea typeface="+mj-ea"/>
                <a:cs typeface="+mj-cs"/>
              </a:rPr>
              <a:t>Resource and Organize for Longer Term</a:t>
            </a:r>
            <a:endParaRPr lang="en-CA" dirty="0"/>
          </a:p>
        </p:txBody>
      </p:sp>
      <p:sp>
        <p:nvSpPr>
          <p:cNvPr id="3" name="Content Placeholder 2"/>
          <p:cNvSpPr>
            <a:spLocks noGrp="1"/>
          </p:cNvSpPr>
          <p:nvPr>
            <p:ph idx="1"/>
          </p:nvPr>
        </p:nvSpPr>
        <p:spPr>
          <a:xfrm>
            <a:off x="1143000" y="1676400"/>
            <a:ext cx="7772400" cy="4876800"/>
          </a:xfrm>
        </p:spPr>
        <p:txBody>
          <a:bodyPr/>
          <a:lstStyle/>
          <a:p>
            <a:pPr marL="457200" indent="-457200">
              <a:buFont typeface="+mj-lt"/>
              <a:buAutoNum type="arabicPeriod"/>
            </a:pPr>
            <a:r>
              <a:rPr lang="en-US" sz="2000" dirty="0" smtClean="0"/>
              <a:t>Establish and support all 7 Working Groups:</a:t>
            </a:r>
          </a:p>
          <a:p>
            <a:pPr lvl="1"/>
            <a:r>
              <a:rPr lang="en-CA" sz="1600" dirty="0" smtClean="0"/>
              <a:t>Directory Work Group</a:t>
            </a:r>
          </a:p>
          <a:p>
            <a:pPr lvl="1"/>
            <a:r>
              <a:rPr lang="en-CA" sz="1600" dirty="0" smtClean="0"/>
              <a:t>Mapping and Pathways Work Group</a:t>
            </a:r>
          </a:p>
          <a:p>
            <a:pPr lvl="1"/>
            <a:r>
              <a:rPr lang="en-CA" sz="1600" dirty="0" smtClean="0"/>
              <a:t>Professional Development Work Group</a:t>
            </a:r>
          </a:p>
          <a:p>
            <a:pPr lvl="1"/>
            <a:r>
              <a:rPr lang="en-CA" sz="1600" dirty="0" smtClean="0"/>
              <a:t>Assessment and Screening Work Group</a:t>
            </a:r>
          </a:p>
          <a:p>
            <a:pPr lvl="1"/>
            <a:r>
              <a:rPr lang="en-CA" sz="1600" dirty="0" smtClean="0"/>
              <a:t>Physician Support Work Group</a:t>
            </a:r>
          </a:p>
          <a:p>
            <a:pPr lvl="1"/>
            <a:r>
              <a:rPr lang="en-CA" sz="1600" dirty="0" smtClean="0"/>
              <a:t>Communications Work Group</a:t>
            </a:r>
          </a:p>
          <a:p>
            <a:pPr lvl="1"/>
            <a:r>
              <a:rPr lang="en-CA" sz="1600" dirty="0" smtClean="0"/>
              <a:t>Tracking and Best Practices Work Group</a:t>
            </a:r>
          </a:p>
          <a:p>
            <a:pPr marL="457200" indent="-457200">
              <a:buFont typeface="+mj-lt"/>
              <a:buAutoNum type="arabicPeriod"/>
            </a:pPr>
            <a:endParaRPr lang="en-US" sz="2000" dirty="0" smtClean="0"/>
          </a:p>
          <a:p>
            <a:pPr marL="457200" indent="-457200">
              <a:buFont typeface="+mj-lt"/>
              <a:buAutoNum type="arabicPeriod"/>
            </a:pPr>
            <a:r>
              <a:rPr lang="en-US" sz="2000" dirty="0" smtClean="0"/>
              <a:t>Monitor, evaluate and revise.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Means…</a:t>
            </a:r>
            <a:endParaRPr lang="en-CA" dirty="0"/>
          </a:p>
        </p:txBody>
      </p:sp>
      <p:sp>
        <p:nvSpPr>
          <p:cNvPr id="3" name="Content Placeholder 2"/>
          <p:cNvSpPr>
            <a:spLocks noGrp="1"/>
          </p:cNvSpPr>
          <p:nvPr>
            <p:ph idx="1"/>
          </p:nvPr>
        </p:nvSpPr>
        <p:spPr/>
        <p:txBody>
          <a:bodyPr/>
          <a:lstStyle/>
          <a:p>
            <a:pPr>
              <a:buNone/>
            </a:pPr>
            <a:r>
              <a:rPr lang="en-CA" sz="1400" b="1" dirty="0" smtClean="0"/>
              <a:t>Case Study #1: Liz</a:t>
            </a:r>
            <a:endParaRPr lang="en-CA" sz="1400" dirty="0" smtClean="0"/>
          </a:p>
          <a:p>
            <a:pPr>
              <a:buNone/>
            </a:pPr>
            <a:r>
              <a:rPr lang="en-CA" sz="1400" dirty="0" smtClean="0"/>
              <a:t>      Liz is 15 years old and in a specialized grade nine classroom.  Liz has problem controlling her behaviour and acts out a lot at school.  When that happens, the school usually calls Mom and asks her to come and get Liz.  Once Liz’s behaviour was so disruptive and, when Mom couldn’t be reached, the police were called and Liz was taken to hospital in handcuffs. Workers have made referrals to day treatment for Liz but there are no vacancies.</a:t>
            </a:r>
          </a:p>
          <a:p>
            <a:pPr>
              <a:buNone/>
            </a:pPr>
            <a:r>
              <a:rPr lang="en-CA" sz="1400" dirty="0" smtClean="0"/>
              <a:t> </a:t>
            </a:r>
          </a:p>
          <a:p>
            <a:pPr>
              <a:buNone/>
            </a:pPr>
            <a:r>
              <a:rPr lang="en-CA" sz="1400" dirty="0" smtClean="0"/>
              <a:t>       Liz’s Mom has used only a few community supports because she does not trust them.  Mom is getting increasingly frustrated with the school system’s lack of ability to help her daughter and is contemplating filing a complaint with the Human Rights Tribunal.  </a:t>
            </a:r>
          </a:p>
          <a:p>
            <a:pPr>
              <a:buNone/>
            </a:pPr>
            <a:r>
              <a:rPr lang="en-CA" sz="1400" dirty="0" smtClean="0"/>
              <a:t> </a:t>
            </a:r>
          </a:p>
          <a:p>
            <a:pPr lvl="1">
              <a:buNone/>
            </a:pPr>
            <a:r>
              <a:rPr lang="en-CA" sz="1100" i="1" dirty="0" smtClean="0"/>
              <a:t>      When the strategic plan is fully implemented, the Liz and her Mom will not get to this point of crisis. </a:t>
            </a:r>
            <a:endParaRPr lang="en-CA" sz="1100" dirty="0" smtClean="0"/>
          </a:p>
          <a:p>
            <a:pPr lvl="1">
              <a:buNone/>
            </a:pPr>
            <a:r>
              <a:rPr lang="en-CA" sz="1100" i="1" dirty="0" smtClean="0"/>
              <a:t> </a:t>
            </a:r>
            <a:endParaRPr lang="en-CA" sz="1100" dirty="0" smtClean="0"/>
          </a:p>
          <a:p>
            <a:pPr lvl="1">
              <a:buNone/>
            </a:pPr>
            <a:r>
              <a:rPr lang="en-CA" sz="1100" i="1" dirty="0" smtClean="0"/>
              <a:t>      The school will partner with other service providers so that Liz has received coordinated assessment. School teachers and staff will be able to act in a more proactive way to recognize and manage Liz’s behaviour; they will have received training in evidence-based practices. The school will know about other services, such as 310-COPE, they can call before they turn to the police.  There will be improved communication between the school and the family.</a:t>
            </a:r>
            <a:endParaRPr lang="en-CA" sz="1100" dirty="0" smtClean="0"/>
          </a:p>
          <a:p>
            <a:pPr lvl="1">
              <a:buNone/>
            </a:pPr>
            <a:r>
              <a:rPr lang="en-CA" sz="1100" i="1" dirty="0" smtClean="0"/>
              <a:t> </a:t>
            </a:r>
            <a:endParaRPr lang="en-CA" sz="1100" dirty="0" smtClean="0"/>
          </a:p>
          <a:p>
            <a:pPr lvl="1">
              <a:buNone/>
            </a:pPr>
            <a:r>
              <a:rPr lang="en-CA" sz="1100" i="1" dirty="0" smtClean="0"/>
              <a:t>       There will be more opportunities for person-centred planning to meet Liz’s particular needs.  Liz’s mom will get more support navigating the system and she will have better access to information and to a circle of support, such as parents peer groups and respite care.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Means …</a:t>
            </a:r>
            <a:endParaRPr lang="en-CA" dirty="0"/>
          </a:p>
        </p:txBody>
      </p:sp>
      <p:sp>
        <p:nvSpPr>
          <p:cNvPr id="3" name="Content Placeholder 2"/>
          <p:cNvSpPr>
            <a:spLocks noGrp="1"/>
          </p:cNvSpPr>
          <p:nvPr>
            <p:ph idx="1"/>
          </p:nvPr>
        </p:nvSpPr>
        <p:spPr>
          <a:xfrm>
            <a:off x="914400" y="1295400"/>
            <a:ext cx="8001000" cy="4572000"/>
          </a:xfrm>
        </p:spPr>
        <p:txBody>
          <a:bodyPr/>
          <a:lstStyle/>
          <a:p>
            <a:pPr>
              <a:buNone/>
            </a:pPr>
            <a:r>
              <a:rPr lang="en-CA" sz="1400" b="1" dirty="0" smtClean="0"/>
              <a:t>Case Study #2: The Kandeepan’s </a:t>
            </a:r>
            <a:endParaRPr lang="en-CA" sz="1400" dirty="0" smtClean="0"/>
          </a:p>
          <a:p>
            <a:pPr>
              <a:buNone/>
            </a:pPr>
            <a:r>
              <a:rPr lang="en-CA" sz="1400" dirty="0" smtClean="0"/>
              <a:t>      The Kandeepan’s moved to York Region from Sri Lanka six years ago.  Their 17-year old daughter Ruvini often translates for the family because neither parent is proficient in English. Between their efforts to settle in a new country and to care for 13-year old Rajan, who is non-verbal and has ASD, the family often meets with workers from many different agencies.  </a:t>
            </a:r>
          </a:p>
          <a:p>
            <a:pPr>
              <a:buNone/>
            </a:pPr>
            <a:r>
              <a:rPr lang="en-CA" sz="1400" dirty="0" smtClean="0"/>
              <a:t> </a:t>
            </a:r>
          </a:p>
          <a:p>
            <a:pPr>
              <a:buNone/>
            </a:pPr>
            <a:r>
              <a:rPr lang="en-CA" sz="1400" dirty="0" smtClean="0"/>
              <a:t>      The Kandeepan’s feel very alone; they do not have any extended family living nearby.  They have managed to apply to the Assistance for Children with Severe Disabilities (ACSD) and the Special Services at Home (SSAH) programs by having Ruvini interpret the family’s needs to a worker.  The family does not know anything about respite services, let alone how to apply.  </a:t>
            </a:r>
          </a:p>
          <a:p>
            <a:pPr>
              <a:buNone/>
            </a:pPr>
            <a:r>
              <a:rPr lang="en-CA" sz="1400" dirty="0" smtClean="0"/>
              <a:t> </a:t>
            </a:r>
          </a:p>
          <a:p>
            <a:pPr>
              <a:buNone/>
            </a:pPr>
            <a:r>
              <a:rPr lang="en-CA" sz="1400" dirty="0" smtClean="0"/>
              <a:t>      The special education consultants at </a:t>
            </a:r>
            <a:r>
              <a:rPr lang="en-CA" sz="1400" dirty="0" err="1" smtClean="0"/>
              <a:t>Rajan’s</a:t>
            </a:r>
            <a:r>
              <a:rPr lang="en-CA" sz="1400" dirty="0" smtClean="0"/>
              <a:t> school have referred him for Intensive Behavioural Intervention (IBI) but he is on waitlist. They are doing their best for him at school, but Rajan needs more support at home, in the classroom and in social and recreational activities.</a:t>
            </a:r>
          </a:p>
          <a:p>
            <a:pPr>
              <a:buNone/>
            </a:pPr>
            <a:r>
              <a:rPr lang="en-CA" sz="1200" b="1" dirty="0" smtClean="0"/>
              <a:t> </a:t>
            </a:r>
            <a:endParaRPr lang="en-CA" sz="1200" dirty="0" smtClean="0"/>
          </a:p>
          <a:p>
            <a:pPr lvl="1">
              <a:buNone/>
            </a:pPr>
            <a:r>
              <a:rPr lang="en-CA" sz="1000" i="1" dirty="0" smtClean="0"/>
              <a:t>       </a:t>
            </a:r>
            <a:r>
              <a:rPr lang="en-CA" sz="1100" i="1" dirty="0" smtClean="0"/>
              <a:t>When the strategic plan is fully implemented, the Kandeepan’s will not have to wait six years to get the support they need for their son; they will be treated as whole family.</a:t>
            </a:r>
            <a:endParaRPr lang="en-CA" sz="1100" dirty="0" smtClean="0"/>
          </a:p>
          <a:p>
            <a:pPr lvl="1">
              <a:buNone/>
            </a:pPr>
            <a:r>
              <a:rPr lang="en-CA" sz="1100" i="1" dirty="0" smtClean="0"/>
              <a:t> </a:t>
            </a:r>
            <a:endParaRPr lang="en-CA" sz="1100" dirty="0" smtClean="0"/>
          </a:p>
          <a:p>
            <a:pPr lvl="1">
              <a:buNone/>
            </a:pPr>
            <a:r>
              <a:rPr lang="en-CA" sz="1100" i="1" dirty="0" smtClean="0"/>
              <a:t>        </a:t>
            </a:r>
            <a:r>
              <a:rPr lang="en-CA" sz="1100" i="1" dirty="0" err="1" smtClean="0"/>
              <a:t>Rajan’s</a:t>
            </a:r>
            <a:r>
              <a:rPr lang="en-CA" sz="1100" i="1" dirty="0" smtClean="0"/>
              <a:t> parents will get more support navigating the system and service providers will work collaboratively together to support the Kandeepan’s in a culturally appropriate way.  Service providers in all sectors will have knowledge of the system of support for children with ASD and their families so that the Kandeepan’s receive a “warm” reception and referral no matter where they access the system. </a:t>
            </a:r>
            <a:endParaRPr lang="en-CA" sz="1100" dirty="0" smtClean="0"/>
          </a:p>
          <a:p>
            <a:pPr lvl="1">
              <a:buNone/>
            </a:pPr>
            <a:r>
              <a:rPr lang="en-CA" sz="1100" i="1" dirty="0" smtClean="0"/>
              <a:t> </a:t>
            </a:r>
            <a:endParaRPr lang="en-CA" sz="1100" dirty="0" smtClean="0"/>
          </a:p>
          <a:p>
            <a:pPr lvl="1">
              <a:buNone/>
            </a:pPr>
            <a:r>
              <a:rPr lang="en-CA" sz="1100" i="1" dirty="0" smtClean="0"/>
              <a:t>       The Kandeepan’s will find services that support Rajan at home, at school and in the community are coordinated.  </a:t>
            </a:r>
            <a:r>
              <a:rPr lang="en-CA" sz="1100" i="1" dirty="0" err="1" smtClean="0"/>
              <a:t>Rajan’s</a:t>
            </a:r>
            <a:r>
              <a:rPr lang="en-CA" sz="1100" i="1" dirty="0" smtClean="0"/>
              <a:t> plan of care will be directed by his family based on ongoing assessments of his current and transitional needs.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Ask of You …</a:t>
            </a:r>
            <a:endParaRPr lang="en-CA" dirty="0"/>
          </a:p>
        </p:txBody>
      </p:sp>
      <p:sp>
        <p:nvSpPr>
          <p:cNvPr id="3" name="Content Placeholder 2"/>
          <p:cNvSpPr>
            <a:spLocks noGrp="1"/>
          </p:cNvSpPr>
          <p:nvPr>
            <p:ph idx="1"/>
          </p:nvPr>
        </p:nvSpPr>
        <p:spPr/>
        <p:txBody>
          <a:bodyPr/>
          <a:lstStyle/>
          <a:p>
            <a:pPr marL="514350" indent="-514350">
              <a:buFont typeface="+mj-lt"/>
              <a:buAutoNum type="arabicPeriod"/>
            </a:pPr>
            <a:r>
              <a:rPr lang="en-US" sz="2400" dirty="0" smtClean="0"/>
              <a:t>Support in principle.</a:t>
            </a:r>
          </a:p>
          <a:p>
            <a:pPr marL="514350" indent="-514350">
              <a:buFont typeface="+mj-lt"/>
              <a:buAutoNum type="arabicPeriod"/>
            </a:pPr>
            <a:endParaRPr lang="en-US" sz="2400" dirty="0" smtClean="0"/>
          </a:p>
          <a:p>
            <a:pPr marL="514350" indent="-514350">
              <a:buFont typeface="+mj-lt"/>
              <a:buAutoNum type="arabicPeriod"/>
            </a:pPr>
            <a:r>
              <a:rPr lang="en-US" sz="2400" dirty="0" smtClean="0"/>
              <a:t>Acknowledgement that this is a joint, common and shared strategic plan for all ASD service providers in York Region.</a:t>
            </a:r>
          </a:p>
          <a:p>
            <a:pPr marL="514350" indent="-514350">
              <a:buFont typeface="+mj-lt"/>
              <a:buAutoNum type="arabicPeriod"/>
            </a:pPr>
            <a:endParaRPr lang="en-US" sz="2400" dirty="0" smtClean="0"/>
          </a:p>
          <a:p>
            <a:pPr marL="514350" indent="-514350">
              <a:buFont typeface="+mj-lt"/>
              <a:buAutoNum type="arabicPeriod"/>
            </a:pPr>
            <a:r>
              <a:rPr lang="en-US" sz="2400" dirty="0" smtClean="0"/>
              <a:t>Commitment to actively support the strategic plan and its implementation; i.e. human resources, program and service alignment, leadership.</a:t>
            </a:r>
          </a:p>
          <a:p>
            <a:pPr marL="514350" indent="-514350">
              <a:buFont typeface="+mj-lt"/>
              <a:buAutoNum type="arabicPeriod"/>
            </a:pPr>
            <a:endParaRPr lang="en-US" sz="2400" dirty="0" smtClean="0"/>
          </a:p>
          <a:p>
            <a:pPr marL="514350" indent="-514350">
              <a:buFont typeface="+mj-lt"/>
              <a:buAutoNum type="arabicPeriod"/>
            </a:pPr>
            <a:r>
              <a:rPr lang="en-US" sz="2400" dirty="0" smtClean="0"/>
              <a:t> $$$ and/or in-kind resources, as you are able, to support implementation.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Autism</a:t>
            </a:r>
            <a:r>
              <a:rPr lang="en-US" baseline="0" dirty="0" smtClean="0"/>
              <a:t> Spectrum Disorder (ASD)</a:t>
            </a:r>
            <a:endParaRPr lang="en-CA" dirty="0"/>
          </a:p>
        </p:txBody>
      </p:sp>
      <p:sp>
        <p:nvSpPr>
          <p:cNvPr id="3" name="Content Placeholder 2"/>
          <p:cNvSpPr>
            <a:spLocks noGrp="1"/>
          </p:cNvSpPr>
          <p:nvPr>
            <p:ph idx="1"/>
          </p:nvPr>
        </p:nvSpPr>
        <p:spPr/>
        <p:txBody>
          <a:bodyPr>
            <a:normAutofit fontScale="70000" lnSpcReduction="20000"/>
          </a:bodyPr>
          <a:lstStyle/>
          <a:p>
            <a:r>
              <a:rPr lang="en-CA" sz="3200" kern="1200" dirty="0" smtClean="0">
                <a:solidFill>
                  <a:schemeClr val="tx1"/>
                </a:solidFill>
                <a:latin typeface="+mn-lt"/>
                <a:ea typeface="+mn-ea"/>
                <a:cs typeface="+mn-cs"/>
              </a:rPr>
              <a:t>ASD is one of the most common developmental disabilities; an estimated 70,000 individuals with ASD live in Ontario. </a:t>
            </a:r>
          </a:p>
          <a:p>
            <a:pPr>
              <a:buNone/>
            </a:pPr>
            <a:r>
              <a:rPr lang="en-CA" sz="3200" kern="1200" dirty="0" smtClean="0">
                <a:solidFill>
                  <a:schemeClr val="tx1"/>
                </a:solidFill>
                <a:latin typeface="+mn-lt"/>
                <a:ea typeface="+mn-ea"/>
                <a:cs typeface="+mn-cs"/>
              </a:rPr>
              <a:t> </a:t>
            </a:r>
          </a:p>
          <a:p>
            <a:r>
              <a:rPr lang="en-CA" sz="3200" kern="1200" dirty="0" smtClean="0">
                <a:solidFill>
                  <a:schemeClr val="tx1"/>
                </a:solidFill>
                <a:latin typeface="+mn-lt"/>
                <a:ea typeface="+mn-ea"/>
                <a:cs typeface="+mn-cs"/>
              </a:rPr>
              <a:t>Approximately 1 in 125 individuals are purported to have an Autism Spectrum Disorder.  </a:t>
            </a:r>
          </a:p>
          <a:p>
            <a:endParaRPr lang="en-CA" kern="1200" dirty="0" smtClean="0"/>
          </a:p>
          <a:p>
            <a:r>
              <a:rPr lang="en-CA" sz="3200" kern="1200" dirty="0" smtClean="0">
                <a:solidFill>
                  <a:schemeClr val="tx1"/>
                </a:solidFill>
                <a:latin typeface="+mn-lt"/>
                <a:ea typeface="+mn-ea"/>
                <a:cs typeface="+mn-cs"/>
              </a:rPr>
              <a:t>There are over 8,300 individuals with ASD currently living in York Region – including 1,660 children aged 0-14 years; 1,100 youth aged 15-24 years; and 4,600 adults aged 25-64 years.</a:t>
            </a:r>
          </a:p>
          <a:p>
            <a:pPr>
              <a:buNone/>
            </a:pPr>
            <a:r>
              <a:rPr lang="en-CA" sz="3200" kern="1200" dirty="0" smtClean="0">
                <a:solidFill>
                  <a:schemeClr val="tx1"/>
                </a:solidFill>
                <a:latin typeface="+mn-lt"/>
                <a:ea typeface="+mn-ea"/>
                <a:cs typeface="+mn-cs"/>
              </a:rPr>
              <a:t> </a:t>
            </a:r>
          </a:p>
          <a:p>
            <a:r>
              <a:rPr lang="en-CA" sz="3200" kern="1200" dirty="0" smtClean="0">
                <a:solidFill>
                  <a:schemeClr val="tx1"/>
                </a:solidFill>
                <a:latin typeface="+mn-lt"/>
                <a:ea typeface="+mn-ea"/>
                <a:cs typeface="+mn-cs"/>
              </a:rPr>
              <a:t>Research indicates that children with disabilities, such as ASD, are </a:t>
            </a:r>
            <a:r>
              <a:rPr lang="en-CA" sz="3200" b="1" u="sng" kern="1200" dirty="0" smtClean="0">
                <a:solidFill>
                  <a:schemeClr val="tx1"/>
                </a:solidFill>
                <a:latin typeface="+mn-lt"/>
                <a:ea typeface="+mn-ea"/>
                <a:cs typeface="+mn-cs"/>
              </a:rPr>
              <a:t>five times </a:t>
            </a:r>
            <a:r>
              <a:rPr lang="en-CA" sz="3200" kern="1200" dirty="0" smtClean="0">
                <a:solidFill>
                  <a:schemeClr val="tx1"/>
                </a:solidFill>
                <a:latin typeface="+mn-lt"/>
                <a:ea typeface="+mn-ea"/>
                <a:cs typeface="+mn-cs"/>
              </a:rPr>
              <a:t>more likely to be abused than the general population.</a:t>
            </a:r>
            <a:r>
              <a:rPr lang="en-US" sz="3200" kern="1200" dirty="0" smtClean="0">
                <a:solidFill>
                  <a:schemeClr val="tx1"/>
                </a:solidFill>
                <a:latin typeface="+mn-lt"/>
                <a:ea typeface="+mn-ea"/>
                <a:cs typeface="+mn-cs"/>
              </a:rPr>
              <a:t> </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Bold Dream…</a:t>
            </a:r>
            <a:endParaRPr lang="en-CA" dirty="0"/>
          </a:p>
        </p:txBody>
      </p:sp>
      <p:sp>
        <p:nvSpPr>
          <p:cNvPr id="3" name="Content Placeholder 2"/>
          <p:cNvSpPr>
            <a:spLocks noGrp="1"/>
          </p:cNvSpPr>
          <p:nvPr>
            <p:ph idx="1"/>
          </p:nvPr>
        </p:nvSpPr>
        <p:spPr/>
        <p:txBody>
          <a:bodyPr/>
          <a:lstStyle/>
          <a:p>
            <a:pPr marL="342900" marR="0" indent="-342900" algn="l" defTabSz="914400" rtl="0" eaLnBrk="1" fontAlgn="auto" latinLnBrk="0" hangingPunct="1">
              <a:lnSpc>
                <a:spcPct val="100000"/>
              </a:lnSpc>
              <a:spcBef>
                <a:spcPct val="20000"/>
              </a:spcBef>
              <a:spcAft>
                <a:spcPts val="0"/>
              </a:spcAft>
              <a:buClrTx/>
              <a:buSzTx/>
              <a:buNone/>
              <a:tabLst/>
              <a:defRPr/>
            </a:pPr>
            <a:r>
              <a:rPr lang="en-CA" sz="3200" kern="1200" dirty="0" smtClean="0">
                <a:solidFill>
                  <a:schemeClr val="tx1"/>
                </a:solidFill>
                <a:latin typeface="+mn-lt"/>
                <a:ea typeface="+mn-ea"/>
                <a:cs typeface="+mn-cs"/>
              </a:rPr>
              <a:t>   </a:t>
            </a:r>
            <a:endParaRPr lang="en-CA" kern="1200" dirty="0" smtClean="0"/>
          </a:p>
          <a:p>
            <a:pPr marL="342900" marR="0" indent="-342900" algn="ctr" defTabSz="914400" rtl="0" eaLnBrk="1" fontAlgn="auto" latinLnBrk="0" hangingPunct="1">
              <a:lnSpc>
                <a:spcPct val="100000"/>
              </a:lnSpc>
              <a:spcBef>
                <a:spcPct val="20000"/>
              </a:spcBef>
              <a:spcAft>
                <a:spcPts val="0"/>
              </a:spcAft>
              <a:buClrTx/>
              <a:buSzTx/>
              <a:buNone/>
              <a:tabLst/>
              <a:defRPr/>
            </a:pPr>
            <a:r>
              <a:rPr lang="en-CA" sz="3600" b="1" kern="1200" dirty="0" smtClean="0">
                <a:solidFill>
                  <a:schemeClr val="tx1"/>
                </a:solidFill>
                <a:latin typeface="+mn-lt"/>
                <a:ea typeface="+mn-ea"/>
                <a:cs typeface="+mn-cs"/>
              </a:rPr>
              <a:t>  For children, youth and adults with ASD to live to the full potential of their lives at home, at school, at play and at work.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a:t>
            </a:r>
            <a:r>
              <a:rPr lang="en-US" baseline="0" dirty="0" smtClean="0"/>
              <a:t> Our Dream Come True</a:t>
            </a:r>
            <a:endParaRPr lang="en-CA" dirty="0"/>
          </a:p>
        </p:txBody>
      </p:sp>
      <p:sp>
        <p:nvSpPr>
          <p:cNvPr id="3" name="Content Placeholder 2"/>
          <p:cNvSpPr>
            <a:spLocks noGrp="1"/>
          </p:cNvSpPr>
          <p:nvPr>
            <p:ph idx="1"/>
          </p:nvPr>
        </p:nvSpPr>
        <p:spPr/>
        <p:txBody>
          <a:bodyPr/>
          <a:lstStyle/>
          <a:p>
            <a:r>
              <a:rPr lang="en-US" sz="2400" dirty="0" smtClean="0"/>
              <a:t>Our aim is high but not unachievable.</a:t>
            </a:r>
          </a:p>
          <a:p>
            <a:endParaRPr lang="en-US" sz="2400" dirty="0" smtClean="0"/>
          </a:p>
          <a:p>
            <a:r>
              <a:rPr lang="en-US" sz="2400" dirty="0" smtClean="0"/>
              <a:t>Transformation of this order requires systems change.</a:t>
            </a:r>
          </a:p>
          <a:p>
            <a:endParaRPr lang="en-US" sz="2400" dirty="0" smtClean="0"/>
          </a:p>
          <a:p>
            <a:r>
              <a:rPr lang="en-US" sz="2400" dirty="0" smtClean="0"/>
              <a:t>We have to:</a:t>
            </a:r>
          </a:p>
          <a:p>
            <a:pPr lvl="1"/>
            <a:r>
              <a:rPr lang="en-US" sz="2000" dirty="0" smtClean="0"/>
              <a:t>Share the same vision</a:t>
            </a:r>
          </a:p>
          <a:p>
            <a:pPr lvl="1"/>
            <a:r>
              <a:rPr lang="en-US" sz="2000" dirty="0" smtClean="0"/>
              <a:t>Be working together from the same blueprint</a:t>
            </a:r>
          </a:p>
          <a:p>
            <a:endParaRPr lang="en-US" sz="2400" dirty="0" smtClean="0"/>
          </a:p>
          <a:p>
            <a:r>
              <a:rPr lang="en-US" sz="2400" dirty="0" smtClean="0"/>
              <a:t>We have been working towards our dream of a integrated, coordinated continuum of service for a long time.</a:t>
            </a:r>
            <a:endParaRPr lang="en-CA"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History</a:t>
            </a:r>
            <a:endParaRPr lang="en-CA" dirty="0"/>
          </a:p>
        </p:txBody>
      </p:sp>
      <p:sp>
        <p:nvSpPr>
          <p:cNvPr id="3" name="Content Placeholder 2"/>
          <p:cNvSpPr>
            <a:spLocks noGrp="1"/>
          </p:cNvSpPr>
          <p:nvPr>
            <p:ph idx="1"/>
          </p:nvPr>
        </p:nvSpPr>
        <p:spPr>
          <a:xfrm>
            <a:off x="990600" y="1600200"/>
            <a:ext cx="8001000" cy="4953000"/>
          </a:xfrm>
        </p:spPr>
        <p:txBody>
          <a:bodyPr>
            <a:noAutofit/>
          </a:bodyPr>
          <a:lstStyle/>
          <a:p>
            <a:r>
              <a:rPr lang="en-CA" sz="1600" kern="1200" dirty="0" smtClean="0">
                <a:solidFill>
                  <a:schemeClr val="tx1"/>
                </a:solidFill>
                <a:latin typeface="+mn-lt"/>
                <a:ea typeface="+mn-ea"/>
                <a:cs typeface="+mn-cs"/>
              </a:rPr>
              <a:t>In April 2008, the York </a:t>
            </a:r>
            <a:r>
              <a:rPr lang="en-CA" sz="1600" i="1" kern="1200" dirty="0" smtClean="0">
                <a:solidFill>
                  <a:schemeClr val="tx1"/>
                </a:solidFill>
                <a:latin typeface="+mn-lt"/>
                <a:ea typeface="+mn-ea"/>
                <a:cs typeface="+mn-cs"/>
              </a:rPr>
              <a:t>Region Dual Diagnosis and Autism Spectrum Disorder Service System Working Group </a:t>
            </a:r>
            <a:r>
              <a:rPr lang="en-CA" sz="1600" kern="1200" dirty="0" smtClean="0">
                <a:solidFill>
                  <a:schemeClr val="tx1"/>
                </a:solidFill>
                <a:latin typeface="+mn-lt"/>
                <a:ea typeface="+mn-ea"/>
                <a:cs typeface="+mn-cs"/>
              </a:rPr>
              <a:t>partners with the</a:t>
            </a:r>
            <a:r>
              <a:rPr lang="en-CA" sz="1600" i="1" kern="1200" dirty="0" smtClean="0">
                <a:solidFill>
                  <a:schemeClr val="tx1"/>
                </a:solidFill>
                <a:latin typeface="+mn-lt"/>
                <a:ea typeface="+mn-ea"/>
                <a:cs typeface="+mn-cs"/>
              </a:rPr>
              <a:t> Autism Action Committee </a:t>
            </a:r>
            <a:r>
              <a:rPr lang="en-CA" sz="1600" kern="1200" dirty="0" smtClean="0">
                <a:solidFill>
                  <a:schemeClr val="tx1"/>
                </a:solidFill>
                <a:latin typeface="+mn-lt"/>
                <a:ea typeface="+mn-ea"/>
                <a:cs typeface="+mn-cs"/>
              </a:rPr>
              <a:t>and </a:t>
            </a:r>
            <a:r>
              <a:rPr lang="en-CA" sz="1600" i="1" kern="1200" dirty="0" smtClean="0">
                <a:solidFill>
                  <a:schemeClr val="tx1"/>
                </a:solidFill>
                <a:latin typeface="+mn-lt"/>
                <a:ea typeface="+mn-ea"/>
                <a:cs typeface="+mn-cs"/>
              </a:rPr>
              <a:t>Autism Ontario York Region</a:t>
            </a:r>
            <a:r>
              <a:rPr lang="en-CA" sz="1600" kern="1200" dirty="0" smtClean="0">
                <a:solidFill>
                  <a:schemeClr val="tx1"/>
                </a:solidFill>
                <a:latin typeface="+mn-lt"/>
                <a:ea typeface="+mn-ea"/>
                <a:cs typeface="+mn-cs"/>
              </a:rPr>
              <a:t> to discuss ways to improve the system of support.  </a:t>
            </a:r>
          </a:p>
          <a:p>
            <a:endParaRPr lang="en-US" sz="1600" kern="1200" dirty="0" smtClean="0"/>
          </a:p>
          <a:p>
            <a:r>
              <a:rPr lang="en-US" sz="1600" kern="1200" dirty="0" smtClean="0">
                <a:solidFill>
                  <a:schemeClr val="tx1"/>
                </a:solidFill>
                <a:latin typeface="+mn-lt"/>
                <a:ea typeface="+mn-ea"/>
                <a:cs typeface="+mn-cs"/>
              </a:rPr>
              <a:t>In Fall 2008, the Working Group “maps” ASD services and programs in York Region.</a:t>
            </a:r>
            <a:endParaRPr lang="en-CA" sz="1600" kern="1200" dirty="0" smtClean="0">
              <a:solidFill>
                <a:schemeClr val="tx1"/>
              </a:solidFill>
              <a:latin typeface="+mn-lt"/>
              <a:ea typeface="+mn-ea"/>
              <a:cs typeface="+mn-cs"/>
            </a:endParaRPr>
          </a:p>
          <a:p>
            <a:endParaRPr lang="en-CA" sz="1600" kern="1200" dirty="0" smtClean="0"/>
          </a:p>
          <a:p>
            <a:r>
              <a:rPr lang="en-CA" sz="1600" kern="1200" dirty="0" smtClean="0"/>
              <a:t>In Spring  2009, </a:t>
            </a:r>
            <a:r>
              <a:rPr lang="en-CA" sz="1600" kern="1200" dirty="0" smtClean="0">
                <a:solidFill>
                  <a:schemeClr val="tx1"/>
                </a:solidFill>
                <a:latin typeface="+mn-lt"/>
                <a:ea typeface="+mn-ea"/>
                <a:cs typeface="+mn-cs"/>
              </a:rPr>
              <a:t>eighty  parents, service providers and decision-makers agree on five goals they will work on together:</a:t>
            </a:r>
          </a:p>
          <a:p>
            <a:pPr marL="1314450" lvl="2" indent="-514350">
              <a:buFont typeface="+mj-lt"/>
              <a:buAutoNum type="arabicPeriod"/>
            </a:pPr>
            <a:r>
              <a:rPr lang="en-CA" sz="1400" kern="1200" dirty="0" smtClean="0">
                <a:solidFill>
                  <a:schemeClr val="tx1"/>
                </a:solidFill>
                <a:latin typeface="+mn-lt"/>
                <a:ea typeface="+mn-ea"/>
                <a:cs typeface="+mn-cs"/>
              </a:rPr>
              <a:t>No wrong door; any door leads families to the appropriate resource and action for their family member with autism.</a:t>
            </a:r>
          </a:p>
          <a:p>
            <a:pPr marL="1314450" lvl="2" indent="-514350">
              <a:buFont typeface="+mj-lt"/>
              <a:buAutoNum type="arabicPeriod"/>
            </a:pPr>
            <a:r>
              <a:rPr lang="en-CA" sz="1400" kern="1200" dirty="0" smtClean="0">
                <a:solidFill>
                  <a:schemeClr val="tx1"/>
                </a:solidFill>
                <a:latin typeface="+mn-lt"/>
                <a:ea typeface="+mn-ea"/>
                <a:cs typeface="+mn-cs"/>
              </a:rPr>
              <a:t>Knowledge, training and awareness; evidence-based practices.</a:t>
            </a:r>
          </a:p>
          <a:p>
            <a:pPr marL="1314450" lvl="2" indent="-514350">
              <a:buFont typeface="+mj-lt"/>
              <a:buAutoNum type="arabicPeriod"/>
            </a:pPr>
            <a:r>
              <a:rPr lang="en-CA" sz="1400" kern="1200" dirty="0" smtClean="0">
                <a:solidFill>
                  <a:schemeClr val="tx1"/>
                </a:solidFill>
                <a:latin typeface="+mn-lt"/>
                <a:ea typeface="+mn-ea"/>
                <a:cs typeface="+mn-cs"/>
              </a:rPr>
              <a:t>Coordinated plans of care; individualized and single plans of care (SPOC).</a:t>
            </a:r>
          </a:p>
          <a:p>
            <a:pPr marL="1314450" lvl="2" indent="-514350">
              <a:buFont typeface="+mj-lt"/>
              <a:buAutoNum type="arabicPeriod"/>
            </a:pPr>
            <a:r>
              <a:rPr lang="en-CA" sz="1400" kern="1200" dirty="0" smtClean="0">
                <a:solidFill>
                  <a:schemeClr val="tx1"/>
                </a:solidFill>
                <a:latin typeface="+mn-lt"/>
                <a:ea typeface="+mn-ea"/>
                <a:cs typeface="+mn-cs"/>
              </a:rPr>
              <a:t>Partnering and accountability; sustainable, resourced infrastructure for planning.</a:t>
            </a:r>
          </a:p>
          <a:p>
            <a:pPr marL="1314450" lvl="2" indent="-514350">
              <a:buFont typeface="+mj-lt"/>
              <a:buAutoNum type="arabicPeriod"/>
            </a:pPr>
            <a:r>
              <a:rPr lang="en-CA" sz="1400" kern="1200" dirty="0" smtClean="0">
                <a:solidFill>
                  <a:schemeClr val="tx1"/>
                </a:solidFill>
                <a:latin typeface="+mn-lt"/>
                <a:ea typeface="+mn-ea"/>
                <a:cs typeface="+mn-cs"/>
              </a:rPr>
              <a:t>Continuum of services.</a:t>
            </a:r>
          </a:p>
          <a:p>
            <a:pPr>
              <a:buNone/>
            </a:pPr>
            <a:r>
              <a:rPr lang="en-CA" sz="1600" kern="1200" dirty="0" smtClean="0">
                <a:solidFill>
                  <a:schemeClr val="tx1"/>
                </a:solidFill>
                <a:latin typeface="+mn-lt"/>
                <a:ea typeface="+mn-ea"/>
                <a:cs typeface="+mn-cs"/>
              </a:rPr>
              <a:t> </a:t>
            </a:r>
          </a:p>
          <a:p>
            <a:r>
              <a:rPr lang="en-CA" sz="1600" kern="1200" dirty="0" smtClean="0">
                <a:solidFill>
                  <a:schemeClr val="tx1"/>
                </a:solidFill>
                <a:latin typeface="+mn-lt"/>
                <a:ea typeface="+mn-ea"/>
                <a:cs typeface="+mn-cs"/>
              </a:rPr>
              <a:t>In Fall 2009, the </a:t>
            </a:r>
            <a:r>
              <a:rPr lang="en-CA" sz="1600" i="1" kern="1200" dirty="0" smtClean="0">
                <a:solidFill>
                  <a:schemeClr val="tx1"/>
                </a:solidFill>
                <a:latin typeface="+mn-lt"/>
                <a:ea typeface="+mn-ea"/>
                <a:cs typeface="+mn-cs"/>
              </a:rPr>
              <a:t>ASD Action Implementation Group </a:t>
            </a:r>
            <a:r>
              <a:rPr lang="en-CA" sz="1600" kern="1200" dirty="0" smtClean="0">
                <a:solidFill>
                  <a:schemeClr val="tx1"/>
                </a:solidFill>
                <a:latin typeface="+mn-lt"/>
                <a:ea typeface="+mn-ea"/>
                <a:cs typeface="+mn-cs"/>
              </a:rPr>
              <a:t>is formed to create the strategic plan, an implementation plan and a formal collaborative partnership.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Partners</a:t>
            </a:r>
            <a:endParaRPr lang="en-CA" dirty="0"/>
          </a:p>
        </p:txBody>
      </p:sp>
      <p:sp>
        <p:nvSpPr>
          <p:cNvPr id="4" name="Content Placeholder 3"/>
          <p:cNvSpPr>
            <a:spLocks noGrp="1"/>
          </p:cNvSpPr>
          <p:nvPr>
            <p:ph sz="half" idx="1"/>
          </p:nvPr>
        </p:nvSpPr>
        <p:spPr/>
        <p:txBody>
          <a:bodyPr/>
          <a:lstStyle/>
          <a:p>
            <a:r>
              <a:rPr lang="en-US" sz="1400" dirty="0" smtClean="0"/>
              <a:t>Autism Ontario York Region</a:t>
            </a:r>
          </a:p>
          <a:p>
            <a:r>
              <a:rPr lang="en-US" sz="1400" dirty="0" smtClean="0"/>
              <a:t>Blue Hills Child and Family Centre</a:t>
            </a:r>
          </a:p>
          <a:p>
            <a:r>
              <a:rPr lang="en-CA" sz="1400" dirty="0" smtClean="0"/>
              <a:t>Kinark Child and Family Services; Central East Autism Program </a:t>
            </a:r>
          </a:p>
          <a:p>
            <a:r>
              <a:rPr lang="en-CA" sz="1400" dirty="0" err="1" smtClean="0"/>
              <a:t>Thistletown</a:t>
            </a:r>
            <a:r>
              <a:rPr lang="en-CA" sz="1400" dirty="0" smtClean="0"/>
              <a:t> Regional centre - TRE-ADD (Treatment, Research and Education for Autism and Developmental Disorders) and Interface Program</a:t>
            </a:r>
          </a:p>
          <a:p>
            <a:r>
              <a:rPr lang="en-CA" sz="1400" dirty="0" smtClean="0"/>
              <a:t>Early Intervention Services of York Region</a:t>
            </a:r>
          </a:p>
          <a:p>
            <a:r>
              <a:rPr lang="en-CA" sz="1400" dirty="0" smtClean="0"/>
              <a:t>Behaviour Management Services York/Simcoe</a:t>
            </a:r>
          </a:p>
          <a:p>
            <a:r>
              <a:rPr lang="en-CA" sz="1400" dirty="0" err="1" smtClean="0"/>
              <a:t>Muki</a:t>
            </a:r>
            <a:r>
              <a:rPr lang="en-CA" sz="1400" dirty="0" smtClean="0"/>
              <a:t> Baum Treatment Centres</a:t>
            </a:r>
          </a:p>
          <a:p>
            <a:r>
              <a:rPr lang="en-CA" sz="1400" dirty="0" err="1" smtClean="0"/>
              <a:t>Reena</a:t>
            </a:r>
            <a:endParaRPr lang="en-CA" sz="1400" dirty="0" smtClean="0"/>
          </a:p>
          <a:p>
            <a:r>
              <a:rPr lang="en-CA" sz="1400" dirty="0" smtClean="0"/>
              <a:t>Canadian Mental Health Association – York Region Branch</a:t>
            </a:r>
          </a:p>
          <a:p>
            <a:r>
              <a:rPr lang="en-CA" sz="1400" dirty="0" smtClean="0"/>
              <a:t>York Support Services Network</a:t>
            </a:r>
          </a:p>
          <a:p>
            <a:r>
              <a:rPr lang="en-US" sz="1400" dirty="0" smtClean="0"/>
              <a:t>Kerry’s Place Autism Services</a:t>
            </a:r>
          </a:p>
          <a:p>
            <a:r>
              <a:rPr lang="en-CA" sz="1400" dirty="0" smtClean="0"/>
              <a:t>Autism Ontario York Region Chapter</a:t>
            </a:r>
          </a:p>
          <a:p>
            <a:r>
              <a:rPr lang="en-CA" sz="1400" dirty="0" smtClean="0"/>
              <a:t>Children’s Treatment Network of Simcoe York</a:t>
            </a:r>
          </a:p>
        </p:txBody>
      </p:sp>
      <p:sp>
        <p:nvSpPr>
          <p:cNvPr id="5" name="Content Placeholder 4"/>
          <p:cNvSpPr>
            <a:spLocks noGrp="1"/>
          </p:cNvSpPr>
          <p:nvPr>
            <p:ph sz="half" idx="2"/>
          </p:nvPr>
        </p:nvSpPr>
        <p:spPr/>
        <p:txBody>
          <a:bodyPr/>
          <a:lstStyle/>
          <a:p>
            <a:r>
              <a:rPr lang="en-CA" sz="1400" dirty="0" smtClean="0"/>
              <a:t>York Catholic District School Board</a:t>
            </a:r>
          </a:p>
          <a:p>
            <a:r>
              <a:rPr lang="en-CA" sz="1400" dirty="0" smtClean="0"/>
              <a:t>York Region District School Board</a:t>
            </a:r>
          </a:p>
          <a:p>
            <a:r>
              <a:rPr lang="en-CA" sz="1400" dirty="0" smtClean="0"/>
              <a:t>Central Community Care Access Centre</a:t>
            </a:r>
          </a:p>
          <a:p>
            <a:r>
              <a:rPr lang="en-CA" sz="1400" dirty="0" smtClean="0"/>
              <a:t>Children’s Case Coordination</a:t>
            </a:r>
            <a:endParaRPr lang="en-US" sz="1400" dirty="0" smtClean="0"/>
          </a:p>
          <a:p>
            <a:r>
              <a:rPr lang="en-CA" sz="1400" dirty="0" smtClean="0">
                <a:solidFill>
                  <a:schemeClr val="tx1"/>
                </a:solidFill>
                <a:latin typeface="+mn-lt"/>
                <a:ea typeface="+mn-ea"/>
                <a:cs typeface="+mn-cs"/>
              </a:rPr>
              <a:t>York Region Pre-School Speech and Language Program at Markham Stouffville </a:t>
            </a:r>
            <a:r>
              <a:rPr lang="en-CA" sz="1400" smtClean="0">
                <a:solidFill>
                  <a:schemeClr val="tx1"/>
                </a:solidFill>
                <a:latin typeface="+mn-lt"/>
                <a:ea typeface="+mn-ea"/>
                <a:cs typeface="+mn-cs"/>
              </a:rPr>
              <a:t>Hospital </a:t>
            </a:r>
            <a:endParaRPr lang="en-CA" sz="1400" smtClean="0">
              <a:solidFill>
                <a:schemeClr val="tx1"/>
              </a:solidFill>
              <a:latin typeface="+mn-lt"/>
              <a:ea typeface="+mn-ea"/>
              <a:cs typeface="+mn-cs"/>
            </a:endParaRPr>
          </a:p>
          <a:p>
            <a:r>
              <a:rPr lang="en-CA" sz="1400" smtClean="0">
                <a:solidFill>
                  <a:schemeClr val="tx1"/>
                </a:solidFill>
                <a:latin typeface="+mn-lt"/>
                <a:ea typeface="+mn-ea"/>
                <a:cs typeface="+mn-cs"/>
              </a:rPr>
              <a:t>Psychology </a:t>
            </a:r>
            <a:r>
              <a:rPr lang="en-CA" sz="1400" dirty="0" smtClean="0">
                <a:solidFill>
                  <a:schemeClr val="tx1"/>
                </a:solidFill>
                <a:latin typeface="+mn-lt"/>
                <a:ea typeface="+mn-ea"/>
                <a:cs typeface="+mn-cs"/>
              </a:rPr>
              <a:t>Clinic, York University</a:t>
            </a:r>
          </a:p>
          <a:p>
            <a:r>
              <a:rPr lang="en-CA" sz="1400" dirty="0" smtClean="0">
                <a:solidFill>
                  <a:schemeClr val="tx1"/>
                </a:solidFill>
                <a:latin typeface="+mn-lt"/>
                <a:ea typeface="+mn-ea"/>
                <a:cs typeface="+mn-cs"/>
              </a:rPr>
              <a:t> Formal linkages to the York community Planning tables: York Region Planning Forum for Children, Youth and Families (YRPF), (CRC), York Region (YRCPC) and The Mental Health Collaborative for Children, Youth and Families (MHC).</a:t>
            </a:r>
          </a:p>
          <a:p>
            <a:r>
              <a:rPr lang="en-CA" sz="1400" dirty="0" smtClean="0">
                <a:solidFill>
                  <a:schemeClr val="tx1"/>
                </a:solidFill>
                <a:latin typeface="+mn-lt"/>
                <a:ea typeface="+mn-ea"/>
                <a:cs typeface="+mn-cs"/>
              </a:rPr>
              <a:t>Families: Autism Ontario will provide a balance of family representatives who have participated in the planning days</a:t>
            </a:r>
          </a:p>
          <a:p>
            <a:r>
              <a:rPr lang="en-CA" sz="1400" dirty="0" smtClean="0">
                <a:solidFill>
                  <a:schemeClr val="tx1"/>
                </a:solidFill>
                <a:latin typeface="+mn-lt"/>
                <a:ea typeface="+mn-ea"/>
                <a:cs typeface="+mn-cs"/>
              </a:rPr>
              <a:t>Ex Officio: Representatives from MCYS (CE Regional Office); MEDU (Policy or Regional Office) and MCSS (CER Regional Office)</a:t>
            </a:r>
          </a:p>
          <a:p>
            <a:pPr>
              <a:buNone/>
            </a:pPr>
            <a:r>
              <a:rPr lang="en-CA" sz="1400" dirty="0" smtClean="0">
                <a:solidFill>
                  <a:schemeClr val="tx1"/>
                </a:solidFill>
                <a:latin typeface="+mn-lt"/>
                <a:ea typeface="+mn-ea"/>
                <a:cs typeface="+mn-cs"/>
              </a:rPr>
              <a:t> </a:t>
            </a:r>
            <a:endParaRPr lang="en-CA"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Goals of the Strategic Plan</a:t>
            </a:r>
            <a:endParaRPr lang="en-CA" dirty="0"/>
          </a:p>
        </p:txBody>
      </p:sp>
      <p:graphicFrame>
        <p:nvGraphicFramePr>
          <p:cNvPr id="4" name="Content Placeholder 3"/>
          <p:cNvGraphicFramePr>
            <a:graphicFrameLocks noGrp="1"/>
          </p:cNvGraphicFramePr>
          <p:nvPr>
            <p:ph idx="1"/>
          </p:nvPr>
        </p:nvGraphicFramePr>
        <p:xfrm>
          <a:off x="457200" y="1143000"/>
          <a:ext cx="80010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Strategic Plan</a:t>
            </a:r>
            <a:endParaRPr lang="en-CA" dirty="0"/>
          </a:p>
        </p:txBody>
      </p:sp>
      <p:sp>
        <p:nvSpPr>
          <p:cNvPr id="3" name="Content Placeholder 2"/>
          <p:cNvSpPr>
            <a:spLocks noGrp="1"/>
          </p:cNvSpPr>
          <p:nvPr>
            <p:ph idx="1"/>
          </p:nvPr>
        </p:nvSpPr>
        <p:spPr>
          <a:xfrm>
            <a:off x="914400" y="1524000"/>
            <a:ext cx="8001000" cy="4572000"/>
          </a:xfrm>
        </p:spPr>
        <p:txBody>
          <a:bodyPr>
            <a:normAutofit/>
          </a:bodyPr>
          <a:lstStyle/>
          <a:p>
            <a:endParaRPr lang="en-US" dirty="0" smtClean="0"/>
          </a:p>
          <a:p>
            <a:endParaRPr lang="en-CA" dirty="0"/>
          </a:p>
        </p:txBody>
      </p:sp>
      <p:sp>
        <p:nvSpPr>
          <p:cNvPr id="1026" name="Oval 2"/>
          <p:cNvSpPr>
            <a:spLocks noChangeArrowheads="1"/>
          </p:cNvSpPr>
          <p:nvPr/>
        </p:nvSpPr>
        <p:spPr bwMode="auto">
          <a:xfrm>
            <a:off x="3581400" y="2362200"/>
            <a:ext cx="2514600" cy="2387600"/>
          </a:xfrm>
          <a:prstGeom prst="ellipse">
            <a:avLst/>
          </a:prstGeom>
          <a:noFill/>
          <a:ln w="57150">
            <a:solidFill>
              <a:schemeClr val="accent6">
                <a:lumMod val="40000"/>
                <a:lumOff val="60000"/>
              </a:schemeClr>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chemeClr val="tx1"/>
                </a:solidFill>
                <a:effectLst/>
                <a:cs typeface="Arial" pitchFamily="34" charset="0"/>
              </a:rPr>
              <a:t>Goal #1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chemeClr val="tx1"/>
                </a:solidFill>
                <a:effectLst/>
                <a:cs typeface="Arial" pitchFamily="34" charset="0"/>
              </a:rPr>
              <a:t>Coordinated Access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Oval 3"/>
          <p:cNvSpPr>
            <a:spLocks noChangeArrowheads="1"/>
          </p:cNvSpPr>
          <p:nvPr/>
        </p:nvSpPr>
        <p:spPr bwMode="auto">
          <a:xfrm>
            <a:off x="4400550" y="3362325"/>
            <a:ext cx="2514600" cy="2387600"/>
          </a:xfrm>
          <a:prstGeom prst="ellipse">
            <a:avLst/>
          </a:prstGeom>
          <a:noFill/>
          <a:ln w="57150">
            <a:solidFill>
              <a:schemeClr val="accent6">
                <a:lumMod val="40000"/>
                <a:lumOff val="60000"/>
              </a:schemeClr>
            </a:solidFill>
            <a:round/>
            <a:headEnd/>
            <a:tailEnd/>
          </a:ln>
        </p:spPr>
        <p:txBody>
          <a:bodyPr vert="horz" wrap="square" lIns="91440" tIns="45720" rIns="91440" bIns="45720" numCol="1" anchor="t" anchorCtr="0" compatLnSpc="1">
            <a:prstTxWarp prst="textNoShape">
              <a:avLst/>
            </a:prstTxWarp>
          </a:bodyPr>
          <a:lstStyle/>
          <a:p>
            <a:endParaRPr lang="en-CA"/>
          </a:p>
        </p:txBody>
      </p:sp>
      <p:sp>
        <p:nvSpPr>
          <p:cNvPr id="1028" name="Oval 4"/>
          <p:cNvSpPr>
            <a:spLocks noChangeArrowheads="1"/>
          </p:cNvSpPr>
          <p:nvPr/>
        </p:nvSpPr>
        <p:spPr bwMode="auto">
          <a:xfrm>
            <a:off x="2638425" y="3362325"/>
            <a:ext cx="2514600" cy="2387600"/>
          </a:xfrm>
          <a:prstGeom prst="ellipse">
            <a:avLst/>
          </a:prstGeom>
          <a:noFill/>
          <a:ln w="57150">
            <a:solidFill>
              <a:schemeClr val="accent6">
                <a:lumMod val="40000"/>
                <a:lumOff val="60000"/>
              </a:schemeClr>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CA" sz="11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CA" sz="11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CA" sz="11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2638425" y="4597400"/>
            <a:ext cx="1800225" cy="647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chemeClr val="tx1"/>
                </a:solidFill>
                <a:effectLst/>
                <a:cs typeface="Arial" pitchFamily="34" charset="0"/>
              </a:rPr>
              <a:t>Goal # 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chemeClr val="tx1"/>
                </a:solidFill>
                <a:effectLst/>
                <a:cs typeface="Arial" pitchFamily="34" charset="0"/>
              </a:rPr>
              <a:t>Knowledge and Awareness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5086350" y="4597400"/>
            <a:ext cx="1743075" cy="581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chemeClr val="tx1"/>
                </a:solidFill>
                <a:effectLst/>
                <a:cs typeface="Arial" pitchFamily="34" charset="0"/>
              </a:rPr>
              <a:t>Goal # 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chemeClr val="tx1"/>
                </a:solidFill>
                <a:effectLst/>
                <a:cs typeface="Arial" pitchFamily="34" charset="0"/>
              </a:rPr>
              <a:t>Continuum of Service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4343400" y="3962400"/>
            <a:ext cx="9144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CA" sz="1100" b="1" i="0" u="none" strike="noStrike" cap="none" normalizeH="0" baseline="0" dirty="0" smtClean="0">
                <a:ln>
                  <a:noFill/>
                </a:ln>
                <a:solidFill>
                  <a:schemeClr val="tx1"/>
                </a:solidFill>
                <a:effectLst/>
                <a:cs typeface="Arial" pitchFamily="34" charset="0"/>
              </a:rPr>
              <a:t>Child,  Youth or Adult with ASD</a:t>
            </a:r>
            <a:endParaRPr kumimoji="0" lang="en-US" sz="1800" b="1" i="0" u="none" strike="noStrike" cap="none" normalizeH="0" baseline="0" dirty="0" smtClean="0">
              <a:ln>
                <a:noFill/>
              </a:ln>
              <a:solidFill>
                <a:schemeClr val="tx1"/>
              </a:solidFill>
              <a:effectLst/>
              <a:cs typeface="Arial" pitchFamily="34" charset="0"/>
            </a:endParaRPr>
          </a:p>
        </p:txBody>
      </p:sp>
      <p:sp>
        <p:nvSpPr>
          <p:cNvPr id="1032" name="Oval 8"/>
          <p:cNvSpPr>
            <a:spLocks noChangeArrowheads="1"/>
          </p:cNvSpPr>
          <p:nvPr/>
        </p:nvSpPr>
        <p:spPr bwMode="auto">
          <a:xfrm>
            <a:off x="2209800" y="2209800"/>
            <a:ext cx="5114925" cy="4256088"/>
          </a:xfrm>
          <a:prstGeom prst="ellipse">
            <a:avLst/>
          </a:prstGeom>
          <a:noFill/>
          <a:ln w="88900">
            <a:solidFill>
              <a:schemeClr val="accent6">
                <a:lumMod val="40000"/>
                <a:lumOff val="60000"/>
              </a:schemeClr>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1033" name="Text Box 9"/>
          <p:cNvSpPr txBox="1">
            <a:spLocks noChangeArrowheads="1"/>
          </p:cNvSpPr>
          <p:nvPr/>
        </p:nvSpPr>
        <p:spPr bwMode="auto">
          <a:xfrm>
            <a:off x="4038600" y="5943600"/>
            <a:ext cx="1362075"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chemeClr val="tx1"/>
                </a:solidFill>
                <a:effectLst/>
                <a:cs typeface="Arial" pitchFamily="34" charset="0"/>
              </a:rPr>
              <a:t>Goal # 4 Infrastructure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Box 11"/>
          <p:cNvSpPr txBox="1"/>
          <p:nvPr/>
        </p:nvSpPr>
        <p:spPr>
          <a:xfrm>
            <a:off x="1676400" y="1447800"/>
            <a:ext cx="6598281" cy="523220"/>
          </a:xfrm>
          <a:prstGeom prst="rect">
            <a:avLst/>
          </a:prstGeom>
          <a:noFill/>
          <a:ln>
            <a:noFill/>
          </a:ln>
        </p:spPr>
        <p:txBody>
          <a:bodyPr wrap="none" rtlCol="0">
            <a:spAutoFit/>
          </a:bodyPr>
          <a:lstStyle/>
          <a:p>
            <a:r>
              <a:rPr lang="en-US" sz="2800" b="1" dirty="0" smtClean="0"/>
              <a:t>The goals of the plan are interrelated:</a:t>
            </a:r>
            <a:endParaRPr lang="en-CA"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Goal #1:  Coordinated Access</a:t>
            </a:r>
            <a:endParaRPr lang="en-CA" sz="3200" dirty="0"/>
          </a:p>
        </p:txBody>
      </p:sp>
      <p:sp>
        <p:nvSpPr>
          <p:cNvPr id="3" name="Content Placeholder 2"/>
          <p:cNvSpPr>
            <a:spLocks noGrp="1"/>
          </p:cNvSpPr>
          <p:nvPr>
            <p:ph idx="1"/>
          </p:nvPr>
        </p:nvSpPr>
        <p:spPr/>
        <p:txBody>
          <a:bodyPr/>
          <a:lstStyle/>
          <a:p>
            <a:pPr>
              <a:buNone/>
            </a:pPr>
            <a:r>
              <a:rPr lang="en-CA" sz="2400" dirty="0" smtClean="0"/>
              <a:t>    Every door in the system leads families to the appropriate resource and action for their child with autism, s</a:t>
            </a:r>
            <a:r>
              <a:rPr lang="en-US" sz="2400" dirty="0" smtClean="0"/>
              <a:t>o that …</a:t>
            </a:r>
          </a:p>
          <a:p>
            <a:pPr>
              <a:buNone/>
            </a:pPr>
            <a:endParaRPr lang="en-US" sz="2400" dirty="0" smtClean="0"/>
          </a:p>
          <a:p>
            <a:pPr lvl="1">
              <a:buFont typeface="Wingdings" pitchFamily="2" charset="2"/>
              <a:buChar char="ü"/>
            </a:pPr>
            <a:r>
              <a:rPr lang="en-CA" sz="1800" dirty="0" smtClean="0"/>
              <a:t>The public and all families know where and how to get information about ASD and services to meet the needs of children, youth, adults and their families.</a:t>
            </a:r>
          </a:p>
          <a:p>
            <a:pPr lvl="1">
              <a:buFont typeface="Wingdings" pitchFamily="2" charset="2"/>
              <a:buChar char="ü"/>
            </a:pPr>
            <a:endParaRPr lang="en-CA" sz="1800" dirty="0" smtClean="0"/>
          </a:p>
          <a:p>
            <a:pPr lvl="1">
              <a:buFont typeface="Wingdings" pitchFamily="2" charset="2"/>
              <a:buChar char="ü"/>
            </a:pPr>
            <a:r>
              <a:rPr lang="en-CA" sz="1800" dirty="0" smtClean="0"/>
              <a:t>Families experience simplified assessment processes and navigation of the system is easier.</a:t>
            </a:r>
          </a:p>
        </p:txBody>
      </p:sp>
    </p:spTree>
  </p:cSld>
  <p:clrMapOvr>
    <a:masterClrMapping/>
  </p:clrMapOvr>
</p:sld>
</file>

<file path=ppt/theme/theme1.xml><?xml version="1.0" encoding="utf-8"?>
<a:theme xmlns:a="http://schemas.openxmlformats.org/drawingml/2006/main" name="10286216">
  <a:themeElements>
    <a:clrScheme name="">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3366"/>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4">
        <a:dk1>
          <a:srgbClr val="000066"/>
        </a:dk1>
        <a:lt1>
          <a:srgbClr val="FFFFFF"/>
        </a:lt1>
        <a:dk2>
          <a:srgbClr val="0033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6">
        <a:dk1>
          <a:srgbClr val="FFFFFF"/>
        </a:dk1>
        <a:lt1>
          <a:srgbClr val="FFFFFF"/>
        </a:lt1>
        <a:dk2>
          <a:srgbClr val="000066"/>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Cuout dolls</Template>
  <TotalTime>1341</TotalTime>
  <Words>2433</Words>
  <Application>Microsoft Office PowerPoint</Application>
  <PresentationFormat>On-screen Show (4:3)</PresentationFormat>
  <Paragraphs>272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10286216</vt:lpstr>
      <vt:lpstr>Improving the System of Support for Children, Youth and Adults with ASD and Their Families in York Region</vt:lpstr>
      <vt:lpstr>Autism Spectrum Disorder (ASD)</vt:lpstr>
      <vt:lpstr>Our Bold Dream…</vt:lpstr>
      <vt:lpstr>Making Our Dream Come True</vt:lpstr>
      <vt:lpstr>The History</vt:lpstr>
      <vt:lpstr>The Partners</vt:lpstr>
      <vt:lpstr>The Goals of the Strategic Plan</vt:lpstr>
      <vt:lpstr>The Strategic Plan</vt:lpstr>
      <vt:lpstr>Goal #1:  Coordinated Access</vt:lpstr>
      <vt:lpstr>Goal # 2: Knowledge and Awareness</vt:lpstr>
      <vt:lpstr> Goal # 3: Continuum of Coordinated Services</vt:lpstr>
      <vt:lpstr>Goal # 4: Infrastructure</vt:lpstr>
      <vt:lpstr>Implementation Plan</vt:lpstr>
      <vt:lpstr>Implementation Phase 1: Disseminate and Resource the Plan</vt:lpstr>
      <vt:lpstr>Implementation Phase 2: Align with Existing and On-going Initiatives</vt:lpstr>
      <vt:lpstr>Implementation Phase 3: Resource and Organize for Longer Term</vt:lpstr>
      <vt:lpstr>Success Means…</vt:lpstr>
      <vt:lpstr>Success Means …</vt:lpstr>
      <vt:lpstr>Our Ask of You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System of Support for Children, Youth and Adults with ASD and Their Families in York REgion</dc:title>
  <dc:creator> </dc:creator>
  <cp:lastModifiedBy> </cp:lastModifiedBy>
  <cp:revision>44</cp:revision>
  <dcterms:created xsi:type="dcterms:W3CDTF">2010-05-10T17:55:35Z</dcterms:created>
  <dcterms:modified xsi:type="dcterms:W3CDTF">2010-06-22T18:03:47Z</dcterms:modified>
</cp:coreProperties>
</file>